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  <Override PartName="/ppt/media/media2.mov" ContentType="video/unknown"/>
  <Override PartName="/ppt/media/media3.mov" ContentType="video/unknown"/>
  <Override PartName="/ppt/media/media4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media/media2.mov>
</file>

<file path=ppt/media/media3.mov>
</file>

<file path=ppt/media/media4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3" name="Shape 9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1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30" name="正文级别 1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9" name="正文级别 1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8" name="正文级别 1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文本占位符 4"/>
          <p:cNvSpPr/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矩形 10"/>
          <p:cNvSpPr txBox="1"/>
          <p:nvPr/>
        </p:nvSpPr>
        <p:spPr>
          <a:xfrm>
            <a:off x="8806367" y="6443826"/>
            <a:ext cx="683697" cy="243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">
                <a:solidFill>
                  <a:srgbClr val="FFFFFF"/>
                </a:solidFill>
              </a:defRPr>
            </a:pPr>
            <a:r>
              <a:t>PPT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模板下载：</a:t>
            </a:r>
            <a:r>
              <a:t>www.1ppt.com/moban/     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行业</a:t>
            </a:r>
            <a:r>
              <a:t>PPT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模板：</a:t>
            </a:r>
            <a:r>
              <a:t>www.1ppt.com/hangye/ </a:t>
            </a:r>
          </a:p>
          <a:p>
            <a:pPr>
              <a:defRPr sz="100">
                <a:solidFill>
                  <a:srgbClr val="FFFFFF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节日</a:t>
            </a:r>
            <a:r>
              <a:t>PPT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模板：</a:t>
            </a:r>
            <a:r>
              <a:t>www.1ppt.com/jieri/           PPT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素材下载：</a:t>
            </a:r>
            <a:r>
              <a:t>www.1ppt.com/sucai/</a:t>
            </a:r>
          </a:p>
          <a:p>
            <a:pPr>
              <a:defRPr sz="100">
                <a:solidFill>
                  <a:srgbClr val="FFFFFF"/>
                </a:solidFill>
              </a:defRPr>
            </a:pPr>
            <a:r>
              <a:t>PPT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背景图片：</a:t>
            </a:r>
            <a:r>
              <a:t>www.1ppt.com/beijing/      PPT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图表下载：</a:t>
            </a:r>
            <a:r>
              <a:t>www.1ppt.com/tubiao/      </a:t>
            </a:r>
          </a:p>
          <a:p>
            <a:pPr>
              <a:defRPr sz="100">
                <a:solidFill>
                  <a:srgbClr val="FFFFFF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优秀</a:t>
            </a:r>
            <a:r>
              <a:t>PPT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下载：</a:t>
            </a:r>
            <a:r>
              <a:t>www.1ppt.com/xiazai/        PPT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教程： </a:t>
            </a:r>
            <a:r>
              <a:t>www.1ppt.com/powerpoint/      </a:t>
            </a:r>
          </a:p>
          <a:p>
            <a:pPr>
              <a:defRPr sz="100">
                <a:solidFill>
                  <a:srgbClr val="FFFFFF"/>
                </a:solidFill>
              </a:defRPr>
            </a:pPr>
            <a:r>
              <a:t>Word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教程： </a:t>
            </a:r>
            <a:r>
              <a:t>www.1ppt.com/word/              Excel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教程：</a:t>
            </a:r>
            <a:r>
              <a:t>www.1ppt.com/excel/  </a:t>
            </a:r>
          </a:p>
          <a:p>
            <a:pPr>
              <a:defRPr sz="100">
                <a:solidFill>
                  <a:srgbClr val="FFFFFF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资料下载：</a:t>
            </a:r>
            <a:r>
              <a:t>www.1ppt.com/ziliao/                PPT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课件下载：</a:t>
            </a:r>
            <a:r>
              <a:t>www.1ppt.com/kejian/ </a:t>
            </a:r>
          </a:p>
          <a:p>
            <a:pPr>
              <a:defRPr sz="100">
                <a:solidFill>
                  <a:srgbClr val="FFFFFF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范文下载：</a:t>
            </a:r>
            <a:r>
              <a:t>www.1ppt.com/fanwen/             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试卷下载：</a:t>
            </a:r>
            <a:r>
              <a:t>www.1ppt.com/shiti/  </a:t>
            </a:r>
          </a:p>
          <a:p>
            <a:pPr>
              <a:defRPr sz="100">
                <a:solidFill>
                  <a:srgbClr val="FFFFFF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教案下载：</a:t>
            </a:r>
            <a:r>
              <a:t>www.1ppt.com/jiaoan/        </a:t>
            </a:r>
          </a:p>
          <a:p>
            <a:pPr>
              <a:defRPr sz="100">
                <a:solidFill>
                  <a:srgbClr val="FFFFFF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字体下载：</a:t>
            </a:r>
            <a:r>
              <a:t>www.1ppt.com/ziti/</a:t>
            </a:r>
          </a:p>
          <a:p>
            <a:pPr>
              <a:defRPr sz="100">
                <a:solidFill>
                  <a:srgbClr val="FFFFFF"/>
                </a:solidFill>
              </a:defRPr>
            </a:pPr>
            <a:r>
              <a:t> </a:t>
            </a:r>
          </a:p>
        </p:txBody>
      </p:sp>
      <p:sp>
        <p:nvSpPr>
          <p:cNvPr id="5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标题文本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74" name="正文级别 1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5" name="文本占位符 3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标题文本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84" name="图片占位符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5" name="正文级别 1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3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4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3" Type="http://schemas.microsoft.com/office/2007/relationships/media" Target="../media/media3.mov"/><Relationship Id="rId4" Type="http://schemas.openxmlformats.org/officeDocument/2006/relationships/image" Target="../media/image6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video" Target="../media/media4.mov"/><Relationship Id="rId3" Type="http://schemas.microsoft.com/office/2007/relationships/media" Target="../media/media4.mov"/><Relationship Id="rId4" Type="http://schemas.openxmlformats.org/officeDocument/2006/relationships/image" Target="../media/image8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Vim入门与详解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Vim入门与详解</a:t>
            </a:r>
          </a:p>
        </p:txBody>
      </p:sp>
      <p:sp>
        <p:nvSpPr>
          <p:cNvPr id="96" name="By 小昊子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By 小昊子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2. 模式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2. 模式</a:t>
            </a:r>
          </a:p>
        </p:txBody>
      </p:sp>
      <p:sp>
        <p:nvSpPr>
          <p:cNvPr id="121" name="几种模式…"/>
          <p:cNvSpPr txBox="1"/>
          <p:nvPr>
            <p:ph type="body" idx="1"/>
          </p:nvPr>
        </p:nvSpPr>
        <p:spPr>
          <a:xfrm>
            <a:off x="838200" y="1459421"/>
            <a:ext cx="10676436" cy="4717542"/>
          </a:xfrm>
          <a:prstGeom prst="rect">
            <a:avLst/>
          </a:prstGeom>
        </p:spPr>
        <p:txBody>
          <a:bodyPr/>
          <a:lstStyle/>
          <a:p>
            <a:pPr marL="0" indent="0" defTabSz="685800">
              <a:spcBef>
                <a:spcPts val="700"/>
              </a:spcBef>
              <a:buSzTx/>
              <a:buFontTx/>
              <a:buNone/>
              <a:defRPr sz="2100"/>
            </a:pPr>
            <a:r>
              <a:t>几种模式</a:t>
            </a:r>
          </a:p>
          <a:p>
            <a:pPr lvl="1" marL="661736" indent="-280736" defTabSz="685800">
              <a:spcBef>
                <a:spcPts val="700"/>
              </a:spcBef>
              <a:buFontTx/>
              <a:buAutoNum type="arabicPeriod" startAt="1"/>
              <a:defRPr sz="2100"/>
            </a:pPr>
            <a:r>
              <a:t>普通模式 normal</a:t>
            </a:r>
          </a:p>
          <a:p>
            <a:pPr lvl="2" marL="857250" indent="-171450" defTabSz="685800">
              <a:spcBef>
                <a:spcPts val="700"/>
              </a:spcBef>
              <a:defRPr sz="2100"/>
            </a:pPr>
            <a:r>
              <a:t>可以认为是浏览模式光标可以自由的移动 </a:t>
            </a:r>
          </a:p>
          <a:p>
            <a:pPr lvl="2" marL="857250" indent="-171450" defTabSz="685800">
              <a:spcBef>
                <a:spcPts val="700"/>
              </a:spcBef>
              <a:defRPr sz="2100"/>
            </a:pPr>
            <a:r>
              <a:t>这个模式下有大量的操作符可以使用</a:t>
            </a:r>
          </a:p>
          <a:p>
            <a:pPr lvl="1" marL="661736" indent="-280736" defTabSz="685800">
              <a:spcBef>
                <a:spcPts val="700"/>
              </a:spcBef>
              <a:buFontTx/>
              <a:buAutoNum type="arabicPeriod" startAt="1"/>
              <a:defRPr sz="2100"/>
            </a:pPr>
            <a:r>
              <a:t>插入模式 insert</a:t>
            </a:r>
          </a:p>
          <a:p>
            <a:pPr lvl="2" marL="857250" indent="-171450" defTabSz="685800">
              <a:spcBef>
                <a:spcPts val="700"/>
              </a:spcBef>
              <a:defRPr sz="2100"/>
            </a:pPr>
            <a:r>
              <a:t>手动输入字符 光标随着输入的字符后移</a:t>
            </a:r>
          </a:p>
          <a:p>
            <a:pPr lvl="1" marL="661736" indent="-280736" defTabSz="685800">
              <a:spcBef>
                <a:spcPts val="700"/>
              </a:spcBef>
              <a:buFontTx/>
              <a:buAutoNum type="arabicPeriod" startAt="1"/>
              <a:defRPr sz="2100"/>
            </a:pPr>
            <a:r>
              <a:t>可视模式 visual</a:t>
            </a:r>
          </a:p>
          <a:p>
            <a:pPr lvl="2" marL="857250" indent="-171450" defTabSz="685800">
              <a:spcBef>
                <a:spcPts val="700"/>
              </a:spcBef>
              <a:defRPr sz="2100"/>
            </a:pPr>
            <a:r>
              <a:t>光标移动时会框选区域 对框选某一个区域也可做处理</a:t>
            </a:r>
          </a:p>
          <a:p>
            <a:pPr lvl="1" marL="661736" indent="-280736" defTabSz="685800">
              <a:spcBef>
                <a:spcPts val="700"/>
              </a:spcBef>
              <a:buFontTx/>
              <a:buAutoNum type="arabicPeriod" startAt="1"/>
              <a:defRPr sz="2100"/>
            </a:pPr>
            <a:r>
              <a:t>替换模式 replace</a:t>
            </a:r>
          </a:p>
          <a:p>
            <a:pPr lvl="2" marL="857250" indent="-171450" defTabSz="685800">
              <a:spcBef>
                <a:spcPts val="700"/>
              </a:spcBef>
              <a:defRPr sz="2100"/>
            </a:pPr>
            <a:r>
              <a:t>每次输入都会覆盖之前的字符(不常用)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模式映射…"/>
          <p:cNvSpPr txBox="1"/>
          <p:nvPr>
            <p:ph type="body" sz="quarter" idx="1"/>
          </p:nvPr>
        </p:nvSpPr>
        <p:spPr>
          <a:xfrm>
            <a:off x="838200" y="758779"/>
            <a:ext cx="10515600" cy="1199655"/>
          </a:xfrm>
          <a:prstGeom prst="rect">
            <a:avLst/>
          </a:prstGeom>
        </p:spPr>
        <p:txBody>
          <a:bodyPr/>
          <a:lstStyle/>
          <a:p>
            <a:pPr lvl="1" marL="0" indent="148589" defTabSz="594359">
              <a:spcBef>
                <a:spcPts val="600"/>
              </a:spcBef>
              <a:buSzTx/>
              <a:buFontTx/>
              <a:buNone/>
              <a:defRPr sz="1819"/>
            </a:pPr>
            <a:r>
              <a:t>模式映射</a:t>
            </a:r>
          </a:p>
          <a:p>
            <a:pPr lvl="2" marL="677778" indent="-182478" defTabSz="594359">
              <a:spcBef>
                <a:spcPts val="600"/>
              </a:spcBef>
              <a:buFontTx/>
              <a:defRPr sz="1819"/>
            </a:pPr>
            <a:r>
              <a:t>在当前模式下和键盘按键建立映射关系(快捷键)</a:t>
            </a:r>
          </a:p>
          <a:p>
            <a:pPr lvl="2" marL="677778" indent="-182478" defTabSz="594359">
              <a:spcBef>
                <a:spcPts val="600"/>
              </a:spcBef>
              <a:buFontTx/>
              <a:defRPr sz="1819"/>
            </a:pPr>
            <a:r>
              <a:t>示例</a:t>
            </a:r>
          </a:p>
        </p:txBody>
      </p:sp>
      <p:sp>
        <p:nvSpPr>
          <p:cNvPr id="124" name=":let mapleader=&quot;\&lt;Space&gt;&quot;       &quot; 操作前缀…"/>
          <p:cNvSpPr txBox="1"/>
          <p:nvPr/>
        </p:nvSpPr>
        <p:spPr>
          <a:xfrm>
            <a:off x="1583652" y="1988118"/>
            <a:ext cx="10316320" cy="47269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>
                <a:solidFill>
                  <a:srgbClr val="00E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 b="1">
                <a:solidFill>
                  <a:srgbClr val="E4E100"/>
                </a:solidFill>
              </a:rPr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mapleader</a:t>
            </a:r>
            <a:r>
              <a:rPr>
                <a:solidFill>
                  <a:srgbClr val="C0D08B"/>
                </a:solidFill>
              </a:rPr>
              <a:t>=</a:t>
            </a:r>
            <a:r>
              <a:t>"\&lt;Space&gt;"</a:t>
            </a:r>
            <a:r>
              <a:rPr>
                <a:solidFill>
                  <a:srgbClr val="000000"/>
                </a:solidFill>
              </a:rPr>
              <a:t>       </a:t>
            </a:r>
            <a:r>
              <a:rPr>
                <a:solidFill>
                  <a:srgbClr val="00CFEC"/>
                </a:solidFill>
              </a:rPr>
              <a:t>" 操作前缀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normal 模式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t>nnoremap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leader</a:t>
            </a:r>
            <a:r>
              <a:rPr>
                <a:solidFill>
                  <a:srgbClr val="C0D08B"/>
                </a:solidFill>
              </a:rPr>
              <a:t>&gt;</a:t>
            </a:r>
            <a:r>
              <a:rPr>
                <a:solidFill>
                  <a:srgbClr val="81D89B"/>
                </a:solidFill>
              </a:rPr>
              <a:t>sx</a:t>
            </a:r>
            <a:r>
              <a:rPr>
                <a:solidFill>
                  <a:srgbClr val="000000"/>
                </a:solidFill>
              </a:rPr>
              <a:t>  </a:t>
            </a: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81D89B"/>
                </a:solidFill>
              </a:rPr>
              <a:t>source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%&lt;</a:t>
            </a:r>
            <a:r>
              <a:rPr>
                <a:solidFill>
                  <a:srgbClr val="81D89B"/>
                </a:solidFill>
              </a:rPr>
              <a:t>cr</a:t>
            </a:r>
            <a:r>
              <a:rPr>
                <a:solidFill>
                  <a:srgbClr val="C0D08B"/>
                </a:solidFill>
              </a:rPr>
              <a:t>&gt;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t>nnoremap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silent</a:t>
            </a:r>
            <a:r>
              <a:rPr>
                <a:solidFill>
                  <a:srgbClr val="C0D08B"/>
                </a:solidFill>
              </a:rPr>
              <a:t>&gt;</a:t>
            </a:r>
            <a:r>
              <a:rPr>
                <a:solidFill>
                  <a:srgbClr val="81D89B"/>
                </a:solidFill>
              </a:rPr>
              <a:t>yp</a:t>
            </a:r>
            <a:r>
              <a:rPr>
                <a:solidFill>
                  <a:srgbClr val="000000"/>
                </a:solidFill>
              </a:rPr>
              <a:t>  </a:t>
            </a:r>
            <a:r>
              <a:rPr>
                <a:solidFill>
                  <a:srgbClr val="C0D08B"/>
                </a:solidFill>
              </a:rPr>
              <a:t>:</a:t>
            </a:r>
            <a:r>
              <a:rPr b="1">
                <a:solidFill>
                  <a:srgbClr val="E4E100"/>
                </a:solidFill>
              </a:rPr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@</a:t>
            </a:r>
            <a:r>
              <a:rPr>
                <a:solidFill>
                  <a:srgbClr val="C0D08B"/>
                </a:solidFill>
              </a:rPr>
              <a:t>+ =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9300"/>
                </a:solidFill>
              </a:rPr>
              <a:t>expand</a:t>
            </a:r>
            <a:r>
              <a:rPr>
                <a:solidFill>
                  <a:srgbClr val="C0D08B"/>
                </a:solidFill>
              </a:rPr>
              <a:t>(</a:t>
            </a:r>
            <a:r>
              <a:rPr>
                <a:solidFill>
                  <a:srgbClr val="00E000"/>
                </a:solidFill>
              </a:rPr>
              <a:t>'%:p:h'</a:t>
            </a:r>
            <a:r>
              <a:rPr>
                <a:solidFill>
                  <a:srgbClr val="C0D08B"/>
                </a:solidFill>
              </a:rPr>
              <a:t>)&lt;</a:t>
            </a:r>
            <a:r>
              <a:rPr>
                <a:solidFill>
                  <a:srgbClr val="81D89B"/>
                </a:solidFill>
              </a:rPr>
              <a:t>cr</a:t>
            </a:r>
            <a:r>
              <a:rPr>
                <a:solidFill>
                  <a:srgbClr val="C0D08B"/>
                </a:solidFill>
              </a:rPr>
              <a:t>&gt;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insert 模式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FFFFFF"/>
                </a:solidFill>
              </a:rPr>
              <a:t>inoremap</a:t>
            </a:r>
            <a:r>
              <a:t> </a:t>
            </a:r>
            <a:r>
              <a:rPr>
                <a:solidFill>
                  <a:srgbClr val="81D89B"/>
                </a:solidFill>
              </a:rPr>
              <a:t>jk</a:t>
            </a:r>
            <a:r>
              <a:t>          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esc</a:t>
            </a:r>
            <a:r>
              <a:rPr>
                <a:solidFill>
                  <a:srgbClr val="C0D08B"/>
                </a:solidFill>
              </a:rPr>
              <a:t>&gt;</a:t>
            </a: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visual 模式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FFFFFF"/>
                </a:solidFill>
              </a:rPr>
              <a:t>vnoremap</a:t>
            </a:r>
            <a:r>
              <a:t> </a:t>
            </a:r>
            <a:r>
              <a:rPr>
                <a:solidFill>
                  <a:srgbClr val="81D89B"/>
                </a:solidFill>
              </a:rPr>
              <a:t>J</a:t>
            </a:r>
            <a:r>
              <a:t>           </a:t>
            </a:r>
            <a:r>
              <a:rPr>
                <a:solidFill>
                  <a:srgbClr val="00B7F9"/>
                </a:solidFill>
              </a:rPr>
              <a:t>9</a:t>
            </a:r>
            <a:r>
              <a:rPr>
                <a:solidFill>
                  <a:srgbClr val="81D89B"/>
                </a:solidFill>
              </a:rPr>
              <a:t>j</a:t>
            </a: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visual 和 normal都执行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FFFFFF"/>
                </a:solidFill>
              </a:rPr>
              <a:t>noremap</a:t>
            </a:r>
            <a:r>
              <a:t>  </a:t>
            </a:r>
            <a:r>
              <a:rPr>
                <a:solidFill>
                  <a:srgbClr val="81D89B"/>
                </a:solidFill>
              </a:rPr>
              <a:t>K</a:t>
            </a:r>
            <a:r>
              <a:t>           </a:t>
            </a:r>
            <a:r>
              <a:rPr>
                <a:solidFill>
                  <a:srgbClr val="00B7F9"/>
                </a:solidFill>
              </a:rPr>
              <a:t>9</a:t>
            </a:r>
            <a:r>
              <a:rPr>
                <a:solidFill>
                  <a:srgbClr val="81D89B"/>
                </a:solidFill>
              </a:rPr>
              <a:t>k</a:t>
            </a: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":noremap  J           9j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FFFFFF"/>
                </a:solidFill>
              </a:rPr>
              <a:t>noremap</a:t>
            </a:r>
            <a:r>
              <a:t>  </a:t>
            </a:r>
            <a:r>
              <a:rPr>
                <a:solidFill>
                  <a:srgbClr val="81D89B"/>
                </a:solidFill>
              </a:rPr>
              <a:t>L</a:t>
            </a:r>
            <a:r>
              <a:t>           </a:t>
            </a:r>
            <a:r>
              <a:rPr>
                <a:solidFill>
                  <a:srgbClr val="00B7F9"/>
                </a:solidFill>
              </a:rPr>
              <a:t>12l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FFFFFF"/>
                </a:solidFill>
              </a:rPr>
              <a:t>noremap</a:t>
            </a:r>
            <a:r>
              <a:t>  </a:t>
            </a:r>
            <a:r>
              <a:rPr>
                <a:solidFill>
                  <a:srgbClr val="81D89B"/>
                </a:solidFill>
              </a:rPr>
              <a:t>H</a:t>
            </a:r>
            <a:r>
              <a:t>           </a:t>
            </a:r>
            <a:r>
              <a:rPr>
                <a:solidFill>
                  <a:srgbClr val="00B7F9"/>
                </a:solidFill>
              </a:rPr>
              <a:t>12</a:t>
            </a:r>
            <a:r>
              <a:rPr>
                <a:solidFill>
                  <a:srgbClr val="81D89B"/>
                </a:solidFill>
              </a:rPr>
              <a:t>h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FFFFFF"/>
                </a:solidFill>
              </a:rPr>
              <a:t>noremap</a:t>
            </a:r>
            <a:r>
              <a:t>  </a:t>
            </a:r>
            <a:r>
              <a:rPr>
                <a:solidFill>
                  <a:srgbClr val="81D89B"/>
                </a:solidFill>
              </a:rPr>
              <a:t>S</a:t>
            </a:r>
            <a:r>
              <a:t>           </a:t>
            </a: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81D89B"/>
                </a:solidFill>
              </a:rPr>
              <a:t>w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cr</a:t>
            </a:r>
            <a:r>
              <a:rPr>
                <a:solidFill>
                  <a:srgbClr val="C0D08B"/>
                </a:solidFill>
              </a:rPr>
              <a:t>&gt;</a:t>
            </a:r>
          </a:p>
          <a:p>
            <a:pPr defTabSz="457200">
              <a:defRPr>
                <a:solidFill>
                  <a:srgbClr val="C0D08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:</a:t>
            </a:r>
            <a:r>
              <a:rPr>
                <a:solidFill>
                  <a:srgbClr val="FFFFFF"/>
                </a:solidFill>
              </a:rPr>
              <a:t>noremap</a:t>
            </a:r>
            <a:r>
              <a:rPr>
                <a:solidFill>
                  <a:srgbClr val="000000"/>
                </a:solidFill>
              </a:rPr>
              <a:t>  </a:t>
            </a:r>
            <a:r>
              <a:t>--          :</a:t>
            </a:r>
            <a:r>
              <a:rPr>
                <a:solidFill>
                  <a:srgbClr val="81D89B"/>
                </a:solidFill>
              </a:rPr>
              <a:t>join</a:t>
            </a:r>
            <a:r>
              <a:t>&lt;</a:t>
            </a:r>
            <a:r>
              <a:rPr>
                <a:solidFill>
                  <a:srgbClr val="81D89B"/>
                </a:solidFill>
              </a:rPr>
              <a:t>cr</a:t>
            </a:r>
            <a:r>
              <a:t>&gt;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3. 操作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3. 操作符</a:t>
            </a:r>
          </a:p>
        </p:txBody>
      </p:sp>
      <p:sp>
        <p:nvSpPr>
          <p:cNvPr id="127" name="可以认为操作符是一种立刻执行的vim自带的键盘映射…"/>
          <p:cNvSpPr txBox="1"/>
          <p:nvPr>
            <p:ph type="body" sz="quarter" idx="1"/>
          </p:nvPr>
        </p:nvSpPr>
        <p:spPr>
          <a:xfrm>
            <a:off x="839787" y="2057400"/>
            <a:ext cx="3125514" cy="3811588"/>
          </a:xfrm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</a:pPr>
            <a:r>
              <a:t>可以认为操作符是一种立刻执行的vim自带的键盘映射</a:t>
            </a:r>
          </a:p>
          <a:p>
            <a:pPr marL="160421" indent="-160421">
              <a:buSzPct val="100000"/>
              <a:buChar char="•"/>
            </a:pPr>
            <a:r>
              <a:t>不仅仅是一种快捷键，它更多的是一种微型的vim命令</a:t>
            </a:r>
          </a:p>
          <a:p>
            <a:pPr marL="160421" indent="-160421">
              <a:buSzPct val="100000"/>
              <a:buChar char="•"/>
            </a:pPr>
            <a:r>
              <a:t>图示（图 1-1）</a:t>
            </a:r>
          </a:p>
          <a:p>
            <a:pPr marL="160421" indent="-160421">
              <a:buSzPct val="100000"/>
              <a:buChar char="•"/>
            </a:pPr>
            <a:r>
              <a:t>操作符是模式映射的重要组成部分</a:t>
            </a:r>
          </a:p>
          <a:p>
            <a:pPr marL="160421" indent="-160421">
              <a:buSzPct val="100000"/>
              <a:buChar char="•"/>
            </a:pPr>
            <a:r>
              <a:t>操作符本身也能组合成操作映射</a:t>
            </a:r>
          </a:p>
        </p:txBody>
      </p:sp>
      <p:grpSp>
        <p:nvGrpSpPr>
          <p:cNvPr id="130" name="图像画廊"/>
          <p:cNvGrpSpPr/>
          <p:nvPr/>
        </p:nvGrpSpPr>
        <p:grpSpPr>
          <a:xfrm>
            <a:off x="4404395" y="1228975"/>
            <a:ext cx="6856809" cy="5378451"/>
            <a:chOff x="0" y="0"/>
            <a:chExt cx="6856807" cy="5378450"/>
          </a:xfrm>
        </p:grpSpPr>
        <p:pic>
          <p:nvPicPr>
            <p:cNvPr id="128" name="操作符.png" descr="操作符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161" r="0" b="161"/>
            <a:stretch>
              <a:fillRect/>
            </a:stretch>
          </p:blipFill>
          <p:spPr>
            <a:xfrm>
              <a:off x="0" y="0"/>
              <a:ext cx="6856808" cy="48323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9" name="图 1-1"/>
            <p:cNvSpPr/>
            <p:nvPr/>
          </p:nvSpPr>
          <p:spPr>
            <a:xfrm>
              <a:off x="0" y="4908550"/>
              <a:ext cx="6856808" cy="469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 algn="ctr"/>
            </a:lstStyle>
            <a:p>
              <a:pPr/>
              <a:r>
                <a:t>图 1-1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操作映射"/>
          <p:cNvSpPr txBox="1"/>
          <p:nvPr>
            <p:ph type="body" sz="quarter" idx="1"/>
          </p:nvPr>
        </p:nvSpPr>
        <p:spPr>
          <a:xfrm>
            <a:off x="838200" y="889252"/>
            <a:ext cx="10515600" cy="781815"/>
          </a:xfrm>
          <a:prstGeom prst="rect">
            <a:avLst/>
          </a:prstGeom>
        </p:spPr>
        <p:txBody>
          <a:bodyPr/>
          <a:lstStyle/>
          <a:p>
            <a:pPr/>
            <a:r>
              <a:t>操作映射</a:t>
            </a:r>
          </a:p>
        </p:txBody>
      </p:sp>
      <p:sp>
        <p:nvSpPr>
          <p:cNvPr id="133" name=":onoremap i(          :&lt;c-u&gt;normal!   f(vi(&lt;cr&gt;…"/>
          <p:cNvSpPr txBox="1"/>
          <p:nvPr/>
        </p:nvSpPr>
        <p:spPr>
          <a:xfrm>
            <a:off x="1139498" y="2240279"/>
            <a:ext cx="9358676" cy="23774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>
                <a:solidFill>
                  <a:srgbClr val="C0D08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:</a:t>
            </a:r>
            <a:r>
              <a:rPr>
                <a:solidFill>
                  <a:srgbClr val="FFFFFF"/>
                </a:solidFill>
              </a:rPr>
              <a:t>onoremap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9300"/>
                </a:solidFill>
              </a:rPr>
              <a:t>i</a:t>
            </a:r>
            <a:r>
              <a:t>(          :&lt;</a:t>
            </a:r>
            <a:r>
              <a:rPr>
                <a:solidFill>
                  <a:srgbClr val="81D89B"/>
                </a:solidFill>
              </a:rPr>
              <a:t>c</a:t>
            </a:r>
            <a:r>
              <a:t>-</a:t>
            </a:r>
            <a:r>
              <a:rPr>
                <a:solidFill>
                  <a:srgbClr val="81D89B"/>
                </a:solidFill>
              </a:rPr>
              <a:t>u</a:t>
            </a:r>
            <a:r>
              <a:t>&gt;</a:t>
            </a:r>
            <a:r>
              <a:rPr>
                <a:solidFill>
                  <a:srgbClr val="81D89B"/>
                </a:solidFill>
              </a:rPr>
              <a:t>normal</a:t>
            </a:r>
            <a:r>
              <a:t>!</a:t>
            </a:r>
            <a:r>
              <a:rPr>
                <a:solidFill>
                  <a:srgbClr val="000000"/>
                </a:solidFill>
              </a:rPr>
              <a:t>   </a:t>
            </a:r>
            <a:r>
              <a:rPr>
                <a:solidFill>
                  <a:srgbClr val="FF9300"/>
                </a:solidFill>
              </a:rPr>
              <a:t>f</a:t>
            </a:r>
            <a:r>
              <a:t>(</a:t>
            </a:r>
            <a:r>
              <a:rPr>
                <a:solidFill>
                  <a:srgbClr val="FF9300"/>
                </a:solidFill>
              </a:rPr>
              <a:t>vi</a:t>
            </a:r>
            <a:r>
              <a:t>(&lt;</a:t>
            </a:r>
            <a:r>
              <a:rPr>
                <a:solidFill>
                  <a:srgbClr val="81D89B"/>
                </a:solidFill>
              </a:rPr>
              <a:t>cr</a:t>
            </a:r>
            <a:r>
              <a:t>&gt;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C0D08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:</a:t>
            </a:r>
            <a:r>
              <a:rPr>
                <a:solidFill>
                  <a:srgbClr val="FFFFFF"/>
                </a:solidFill>
              </a:rPr>
              <a:t>onoremap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i</a:t>
            </a:r>
            <a:r>
              <a:t>[          :&lt;</a:t>
            </a:r>
            <a:r>
              <a:rPr>
                <a:solidFill>
                  <a:srgbClr val="81D89B"/>
                </a:solidFill>
              </a:rPr>
              <a:t>c</a:t>
            </a:r>
            <a:r>
              <a:t>-</a:t>
            </a:r>
            <a:r>
              <a:rPr>
                <a:solidFill>
                  <a:srgbClr val="81D89B"/>
                </a:solidFill>
              </a:rPr>
              <a:t>u</a:t>
            </a:r>
            <a:r>
              <a:t>&gt;</a:t>
            </a:r>
            <a:r>
              <a:rPr>
                <a:solidFill>
                  <a:srgbClr val="81D89B"/>
                </a:solidFill>
              </a:rPr>
              <a:t>normal</a:t>
            </a:r>
            <a:r>
              <a:t>!</a:t>
            </a:r>
            <a:r>
              <a:rPr>
                <a:solidFill>
                  <a:srgbClr val="000000"/>
                </a:solidFill>
              </a:rPr>
              <a:t>   </a:t>
            </a:r>
            <a:r>
              <a:rPr>
                <a:solidFill>
                  <a:srgbClr val="81D89B"/>
                </a:solidFill>
              </a:rPr>
              <a:t>f</a:t>
            </a:r>
            <a:r>
              <a:t>[</a:t>
            </a:r>
            <a:r>
              <a:rPr>
                <a:solidFill>
                  <a:srgbClr val="81D89B"/>
                </a:solidFill>
              </a:rPr>
              <a:t>vi</a:t>
            </a:r>
            <a:r>
              <a:t>[&lt;</a:t>
            </a:r>
            <a:r>
              <a:rPr>
                <a:solidFill>
                  <a:srgbClr val="81D89B"/>
                </a:solidFill>
              </a:rPr>
              <a:t>cr</a:t>
            </a:r>
            <a:r>
              <a:t>&gt;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C0D08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:</a:t>
            </a:r>
            <a:r>
              <a:rPr>
                <a:solidFill>
                  <a:srgbClr val="FFFFFF"/>
                </a:solidFill>
              </a:rPr>
              <a:t>onoremap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i</a:t>
            </a:r>
            <a:r>
              <a:t>{          :&lt;</a:t>
            </a:r>
            <a:r>
              <a:rPr>
                <a:solidFill>
                  <a:srgbClr val="81D89B"/>
                </a:solidFill>
              </a:rPr>
              <a:t>c</a:t>
            </a:r>
            <a:r>
              <a:t>-</a:t>
            </a:r>
            <a:r>
              <a:rPr>
                <a:solidFill>
                  <a:srgbClr val="81D89B"/>
                </a:solidFill>
              </a:rPr>
              <a:t>u</a:t>
            </a:r>
            <a:r>
              <a:t>&gt;</a:t>
            </a:r>
            <a:r>
              <a:rPr>
                <a:solidFill>
                  <a:srgbClr val="81D89B"/>
                </a:solidFill>
              </a:rPr>
              <a:t>normal</a:t>
            </a:r>
            <a:r>
              <a:t>!</a:t>
            </a:r>
            <a:r>
              <a:rPr>
                <a:solidFill>
                  <a:srgbClr val="000000"/>
                </a:solidFill>
              </a:rPr>
              <a:t>   </a:t>
            </a:r>
            <a:r>
              <a:rPr>
                <a:solidFill>
                  <a:srgbClr val="81D89B"/>
                </a:solidFill>
              </a:rPr>
              <a:t>f</a:t>
            </a:r>
            <a:r>
              <a:t>{</a:t>
            </a:r>
            <a:r>
              <a:rPr>
                <a:solidFill>
                  <a:srgbClr val="81D89B"/>
                </a:solidFill>
              </a:rPr>
              <a:t>vi</a:t>
            </a:r>
            <a:r>
              <a:t>{&lt;</a:t>
            </a:r>
            <a:r>
              <a:rPr>
                <a:solidFill>
                  <a:srgbClr val="81D89B"/>
                </a:solidFill>
              </a:rPr>
              <a:t>cr</a:t>
            </a:r>
            <a:r>
              <a:t>&gt;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"aaaaa(bbb-ccccc)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"aaaaa[bbb-ccccc]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"aaaaa{bbb-ccccc}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4. 通用语法"/>
          <p:cNvSpPr txBox="1"/>
          <p:nvPr>
            <p:ph type="title"/>
          </p:nvPr>
        </p:nvSpPr>
        <p:spPr>
          <a:xfrm>
            <a:off x="838200" y="840551"/>
            <a:ext cx="10515600" cy="850137"/>
          </a:xfrm>
          <a:prstGeom prst="rect">
            <a:avLst/>
          </a:prstGeom>
        </p:spPr>
        <p:txBody>
          <a:bodyPr/>
          <a:lstStyle>
            <a:lvl1pPr defTabSz="886968">
              <a:defRPr sz="4268"/>
            </a:lvl1pPr>
          </a:lstStyle>
          <a:p>
            <a:pPr/>
            <a:r>
              <a:t>4. 通用语法</a:t>
            </a:r>
          </a:p>
        </p:txBody>
      </p:sp>
      <p:sp>
        <p:nvSpPr>
          <p:cNvPr id="136" name="变量"/>
          <p:cNvSpPr txBox="1"/>
          <p:nvPr>
            <p:ph type="body" sz="quarter" idx="1"/>
          </p:nvPr>
        </p:nvSpPr>
        <p:spPr>
          <a:xfrm>
            <a:off x="838200" y="1749425"/>
            <a:ext cx="10515600" cy="781815"/>
          </a:xfrm>
          <a:prstGeom prst="rect">
            <a:avLst/>
          </a:prstGeom>
        </p:spPr>
        <p:txBody>
          <a:bodyPr/>
          <a:lstStyle/>
          <a:p>
            <a:pPr lvl="1" marL="0" indent="171450" defTabSz="685800">
              <a:spcBef>
                <a:spcPts val="700"/>
              </a:spcBef>
              <a:buSzTx/>
              <a:buFontTx/>
              <a:buNone/>
              <a:defRPr sz="2100"/>
            </a:pPr>
            <a:r>
              <a:t>变量</a:t>
            </a:r>
          </a:p>
        </p:txBody>
      </p:sp>
      <p:sp>
        <p:nvSpPr>
          <p:cNvPr id="137" name=":let g:hello = &quot;world&quot; &quot;全局变量…"/>
          <p:cNvSpPr txBox="1"/>
          <p:nvPr/>
        </p:nvSpPr>
        <p:spPr>
          <a:xfrm>
            <a:off x="1110959" y="2360929"/>
            <a:ext cx="7633629" cy="23139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>
                <a:solidFill>
                  <a:srgbClr val="00E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 b="1">
                <a:solidFill>
                  <a:srgbClr val="E4E100"/>
                </a:solidFill>
              </a:rPr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g</a:t>
            </a: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81D89B"/>
                </a:solidFill>
              </a:rPr>
              <a:t>hello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"world"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CFEC"/>
                </a:solidFill>
              </a:rPr>
              <a:t>"全局变量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 b="1">
                <a:solidFill>
                  <a:srgbClr val="E4E100"/>
                </a:solidFill>
              </a:rPr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b</a:t>
            </a: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81D89B"/>
                </a:solidFill>
              </a:rPr>
              <a:t>hello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E000"/>
                </a:solidFill>
              </a:rPr>
              <a:t>"world"</a:t>
            </a:r>
            <a:r>
              <a:rPr>
                <a:solidFill>
                  <a:srgbClr val="000000"/>
                </a:solidFill>
              </a:rPr>
              <a:t> </a:t>
            </a:r>
            <a:r>
              <a:t>"当前缓冲区(当前文件)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/>
              <a:t>function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9300"/>
                </a:solidFill>
              </a:rPr>
              <a:t>SomeFunc</a:t>
            </a:r>
            <a:r>
              <a:rPr>
                <a:solidFill>
                  <a:srgbClr val="C0D08B"/>
                </a:solidFill>
              </a:rPr>
              <a:t>(</a:t>
            </a:r>
            <a:r>
              <a:rPr>
                <a:solidFill>
                  <a:srgbClr val="81D89B"/>
                </a:solidFill>
              </a:rPr>
              <a:t>hello</a:t>
            </a:r>
            <a:r>
              <a:rPr>
                <a:solidFill>
                  <a:srgbClr val="C0D08B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" 局部变量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echo a</a:t>
            </a:r>
            <a:r>
              <a:rPr>
                <a:solidFill>
                  <a:srgbClr val="C0D08B"/>
                </a:solidFill>
              </a:rPr>
              <a:t>:</a:t>
            </a:r>
            <a:r>
              <a:t>hello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endfunction</a:t>
            </a:r>
            <a:endParaRPr b="0"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流程控制"/>
          <p:cNvSpPr txBox="1"/>
          <p:nvPr>
            <p:ph type="title"/>
          </p:nvPr>
        </p:nvSpPr>
        <p:spPr>
          <a:xfrm>
            <a:off x="838200" y="1185763"/>
            <a:ext cx="4568131" cy="504925"/>
          </a:xfrm>
          <a:prstGeom prst="rect">
            <a:avLst/>
          </a:prstGeom>
        </p:spPr>
        <p:txBody>
          <a:bodyPr/>
          <a:lstStyle>
            <a:lvl1pPr defTabSz="493776">
              <a:defRPr sz="2376"/>
            </a:lvl1pPr>
          </a:lstStyle>
          <a:p>
            <a:pPr/>
            <a:r>
              <a:t>流程控制</a:t>
            </a:r>
          </a:p>
        </p:txBody>
      </p:sp>
      <p:sp>
        <p:nvSpPr>
          <p:cNvPr id="140" name="&quot; 条件语句…"/>
          <p:cNvSpPr txBox="1"/>
          <p:nvPr/>
        </p:nvSpPr>
        <p:spPr>
          <a:xfrm>
            <a:off x="877324" y="1922779"/>
            <a:ext cx="4489882" cy="40284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条件语句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 b="1"/>
              <a:t>if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B7F9"/>
                </a:solidFill>
              </a:rPr>
              <a:t>10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B7F9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   </a:t>
            </a:r>
            <a:r>
              <a:t>echom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E000"/>
                </a:solidFill>
              </a:rPr>
              <a:t>"foo"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0">
                <a:solidFill>
                  <a:srgbClr val="C0D08B"/>
                </a:solidFill>
              </a:rPr>
              <a:t>:</a:t>
            </a:r>
            <a:r>
              <a:t>endif</a:t>
            </a:r>
            <a:endParaRPr b="0"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循环语句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 b="1"/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c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B7F9"/>
                </a:solidFill>
              </a:rPr>
              <a:t>0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t>for i in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[</a:t>
            </a:r>
            <a:r>
              <a:rPr>
                <a:solidFill>
                  <a:srgbClr val="00B7F9"/>
                </a:solidFill>
              </a:rPr>
              <a:t>1</a:t>
            </a:r>
            <a:r>
              <a:rPr>
                <a:solidFill>
                  <a:srgbClr val="C0D08B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B7F9"/>
                </a:solidFill>
              </a:rPr>
              <a:t>2</a:t>
            </a:r>
            <a:r>
              <a:rPr>
                <a:solidFill>
                  <a:srgbClr val="C0D08B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B7F9"/>
                </a:solidFill>
              </a:rPr>
              <a:t>3</a:t>
            </a:r>
            <a:r>
              <a:rPr>
                <a:solidFill>
                  <a:srgbClr val="C0D08B"/>
                </a:solidFill>
              </a:rPr>
              <a:t>,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B7F9"/>
                </a:solidFill>
              </a:rPr>
              <a:t>4</a:t>
            </a:r>
            <a:r>
              <a:rPr>
                <a:solidFill>
                  <a:srgbClr val="C0D08B"/>
                </a:solidFill>
              </a:rPr>
              <a:t>]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000000"/>
                </a:solidFill>
              </a:rPr>
              <a:t>  </a:t>
            </a:r>
            <a:r>
              <a:rPr b="1"/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c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+=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i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t>endfor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t>echom c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141" name="函数"/>
          <p:cNvSpPr txBox="1"/>
          <p:nvPr/>
        </p:nvSpPr>
        <p:spPr>
          <a:xfrm>
            <a:off x="6350000" y="1185763"/>
            <a:ext cx="4568131" cy="504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defTabSz="493776">
              <a:lnSpc>
                <a:spcPct val="90000"/>
              </a:lnSpc>
              <a:defRPr sz="2376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函数</a:t>
            </a:r>
          </a:p>
        </p:txBody>
      </p:sp>
      <p:sp>
        <p:nvSpPr>
          <p:cNvPr id="142" name="nnoremap &lt;silent&gt; &lt;leader&gt;jd   :call &lt;SID&gt;SomeFunc(“Hello&quot;)&lt;cr&gt;…"/>
          <p:cNvSpPr txBox="1"/>
          <p:nvPr/>
        </p:nvSpPr>
        <p:spPr>
          <a:xfrm>
            <a:off x="6408986" y="1948180"/>
            <a:ext cx="5040460" cy="18694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nnoremap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silent</a:t>
            </a:r>
            <a:r>
              <a:rPr>
                <a:solidFill>
                  <a:srgbClr val="C0D08B"/>
                </a:solidFill>
              </a:rPr>
              <a:t>&gt; &lt;</a:t>
            </a:r>
            <a:r>
              <a:rPr>
                <a:solidFill>
                  <a:srgbClr val="81D89B"/>
                </a:solidFill>
              </a:rPr>
              <a:t>leader</a:t>
            </a:r>
            <a:r>
              <a:rPr>
                <a:solidFill>
                  <a:srgbClr val="C0D08B"/>
                </a:solidFill>
              </a:rPr>
              <a:t>&gt;</a:t>
            </a:r>
            <a:r>
              <a:rPr>
                <a:solidFill>
                  <a:srgbClr val="81D89B"/>
                </a:solidFill>
              </a:rPr>
              <a:t>jd</a:t>
            </a:r>
            <a:r>
              <a:rPr>
                <a:solidFill>
                  <a:srgbClr val="000000"/>
                </a:solidFill>
              </a:rPr>
              <a:t>   </a:t>
            </a:r>
            <a:r>
              <a:rPr>
                <a:solidFill>
                  <a:srgbClr val="C0D08B"/>
                </a:solidFill>
              </a:rPr>
              <a:t>:</a:t>
            </a:r>
            <a:r>
              <a:rPr b="1">
                <a:solidFill>
                  <a:srgbClr val="E4E100"/>
                </a:solidFill>
              </a:rPr>
              <a:t>call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SID</a:t>
            </a:r>
            <a:r>
              <a:rPr>
                <a:solidFill>
                  <a:srgbClr val="C0D08B"/>
                </a:solidFill>
              </a:rPr>
              <a:t>&gt;</a:t>
            </a:r>
            <a:r>
              <a:rPr>
                <a:solidFill>
                  <a:srgbClr val="FF9300"/>
                </a:solidFill>
              </a:rPr>
              <a:t>SomeFunc</a:t>
            </a:r>
            <a:r>
              <a:rPr>
                <a:solidFill>
                  <a:srgbClr val="C0D08B"/>
                </a:solidFill>
              </a:rPr>
              <a:t>(</a:t>
            </a:r>
            <a:r>
              <a:rPr>
                <a:solidFill>
                  <a:srgbClr val="00E000"/>
                </a:solidFill>
              </a:rPr>
              <a:t>“Hello"</a:t>
            </a:r>
            <a:r>
              <a:rPr>
                <a:solidFill>
                  <a:srgbClr val="C0D08B"/>
                </a:solidFill>
              </a:rPr>
              <a:t>)&lt;</a:t>
            </a:r>
            <a:r>
              <a:rPr>
                <a:solidFill>
                  <a:srgbClr val="81D89B"/>
                </a:solidFill>
              </a:rPr>
              <a:t>cr</a:t>
            </a:r>
            <a:r>
              <a:rPr>
                <a:solidFill>
                  <a:srgbClr val="C0D08B"/>
                </a:solidFill>
              </a:rPr>
              <a:t>&gt;</a:t>
            </a:r>
            <a:endParaRPr>
              <a:solidFill>
                <a:srgbClr val="C0D08B"/>
              </a:solidFill>
            </a:endParaRPr>
          </a:p>
          <a:p>
            <a:pPr defTabSz="457200">
              <a:defRPr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/>
              <a:t>function</a:t>
            </a:r>
            <a:r>
              <a:rPr>
                <a:solidFill>
                  <a:srgbClr val="C0D08B"/>
                </a:solidFill>
              </a:rPr>
              <a:t>!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s</a:t>
            </a: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FF9300"/>
                </a:solidFill>
              </a:rPr>
              <a:t>SomeFunc</a:t>
            </a:r>
            <a:r>
              <a:rPr>
                <a:solidFill>
                  <a:srgbClr val="C0D08B"/>
                </a:solidFill>
              </a:rPr>
              <a:t>(</a:t>
            </a:r>
            <a:r>
              <a:rPr>
                <a:solidFill>
                  <a:srgbClr val="81D89B"/>
                </a:solidFill>
              </a:rPr>
              <a:t>hello</a:t>
            </a:r>
            <a:r>
              <a:rPr>
                <a:solidFill>
                  <a:srgbClr val="C0D08B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echo a</a:t>
            </a:r>
            <a:r>
              <a:rPr>
                <a:solidFill>
                  <a:srgbClr val="C0D08B"/>
                </a:solidFill>
              </a:rPr>
              <a:t>:</a:t>
            </a:r>
            <a:r>
              <a:t>hello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endfunction</a:t>
            </a:r>
            <a:endParaRPr b="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5. 自定义扩展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5. 自定义扩展</a:t>
            </a:r>
          </a:p>
        </p:txBody>
      </p:sp>
      <p:sp>
        <p:nvSpPr>
          <p:cNvPr id="145" name="显而易见熟悉vim基本语法之后就可以将诸多功能封装到一起，进而定义自己的插件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显而易见熟悉vim基本语法之后就可以将诸多功能封装到一起，进而定义自己的插件</a:t>
            </a:r>
          </a:p>
          <a:p>
            <a:pPr/>
            <a:r>
              <a:t>自定义插件默认在 .vim/plugin 路径下</a:t>
            </a:r>
          </a:p>
          <a:p>
            <a:pPr/>
            <a:r>
              <a:t>也可以写成规范的插件放到Github或Gitee上供别人下载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示例"/>
          <p:cNvSpPr txBox="1"/>
          <p:nvPr>
            <p:ph type="body" sz="quarter" idx="1"/>
          </p:nvPr>
        </p:nvSpPr>
        <p:spPr>
          <a:xfrm>
            <a:off x="546100" y="974725"/>
            <a:ext cx="10515600" cy="781815"/>
          </a:xfrm>
          <a:prstGeom prst="rect">
            <a:avLst/>
          </a:prstGeom>
        </p:spPr>
        <p:txBody>
          <a:bodyPr/>
          <a:lstStyle/>
          <a:p>
            <a:pPr/>
            <a:r>
              <a:t>示例</a:t>
            </a:r>
          </a:p>
        </p:txBody>
      </p:sp>
      <p:sp>
        <p:nvSpPr>
          <p:cNvPr id="148" name="nnoremap &lt;silent&gt; &lt;leader&gt;jd   :call &lt;SID&gt;NModeDateConvert()&lt;cr&gt;…"/>
          <p:cNvSpPr txBox="1"/>
          <p:nvPr/>
        </p:nvSpPr>
        <p:spPr>
          <a:xfrm>
            <a:off x="213681" y="1706879"/>
            <a:ext cx="11764638" cy="49174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FFFFFF"/>
                </a:solidFill>
              </a:rPr>
              <a:t>nnoremap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silent</a:t>
            </a:r>
            <a:r>
              <a:rPr>
                <a:solidFill>
                  <a:srgbClr val="C0D08B"/>
                </a:solidFill>
              </a:rPr>
              <a:t>&gt; &lt;</a:t>
            </a:r>
            <a:r>
              <a:rPr>
                <a:solidFill>
                  <a:srgbClr val="81D89B"/>
                </a:solidFill>
              </a:rPr>
              <a:t>leader</a:t>
            </a:r>
            <a:r>
              <a:rPr>
                <a:solidFill>
                  <a:srgbClr val="C0D08B"/>
                </a:solidFill>
              </a:rPr>
              <a:t>&gt;</a:t>
            </a:r>
            <a:r>
              <a:rPr>
                <a:solidFill>
                  <a:srgbClr val="81D89B"/>
                </a:solidFill>
              </a:rPr>
              <a:t>jd</a:t>
            </a:r>
            <a:r>
              <a:rPr>
                <a:solidFill>
                  <a:srgbClr val="000000"/>
                </a:solidFill>
              </a:rPr>
              <a:t>   </a:t>
            </a:r>
            <a:r>
              <a:rPr>
                <a:solidFill>
                  <a:srgbClr val="C0D08B"/>
                </a:solidFill>
              </a:rPr>
              <a:t>:</a:t>
            </a:r>
            <a:r>
              <a:rPr b="1">
                <a:solidFill>
                  <a:srgbClr val="E4E100"/>
                </a:solidFill>
              </a:rPr>
              <a:t>call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SID</a:t>
            </a:r>
            <a:r>
              <a:rPr>
                <a:solidFill>
                  <a:srgbClr val="C0D08B"/>
                </a:solidFill>
              </a:rPr>
              <a:t>&gt;</a:t>
            </a:r>
            <a:r>
              <a:t>NModeDateConvert</a:t>
            </a:r>
            <a:r>
              <a:rPr>
                <a:solidFill>
                  <a:srgbClr val="C0D08B"/>
                </a:solidFill>
              </a:rPr>
              <a:t>()&lt;</a:t>
            </a:r>
            <a:r>
              <a:rPr>
                <a:solidFill>
                  <a:srgbClr val="81D89B"/>
                </a:solidFill>
              </a:rPr>
              <a:t>cr</a:t>
            </a:r>
            <a:r>
              <a:rPr>
                <a:solidFill>
                  <a:srgbClr val="C0D08B"/>
                </a:solidFill>
              </a:rPr>
              <a:t>&gt;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FFFFFF"/>
                </a:solidFill>
              </a:rPr>
              <a:t>vnoremap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silent</a:t>
            </a:r>
            <a:r>
              <a:rPr>
                <a:solidFill>
                  <a:srgbClr val="C0D08B"/>
                </a:solidFill>
              </a:rPr>
              <a:t>&gt; &lt;</a:t>
            </a:r>
            <a:r>
              <a:rPr>
                <a:solidFill>
                  <a:srgbClr val="81D89B"/>
                </a:solidFill>
              </a:rPr>
              <a:t>leader</a:t>
            </a:r>
            <a:r>
              <a:rPr>
                <a:solidFill>
                  <a:srgbClr val="C0D08B"/>
                </a:solidFill>
              </a:rPr>
              <a:t>&gt;</a:t>
            </a:r>
            <a:r>
              <a:rPr>
                <a:solidFill>
                  <a:srgbClr val="81D89B"/>
                </a:solidFill>
              </a:rPr>
              <a:t>jd</a:t>
            </a:r>
            <a:r>
              <a:rPr>
                <a:solidFill>
                  <a:srgbClr val="000000"/>
                </a:solidFill>
              </a:rPr>
              <a:t>   </a:t>
            </a:r>
            <a:r>
              <a:rPr>
                <a:solidFill>
                  <a:srgbClr val="C0D08B"/>
                </a:solidFill>
              </a:rPr>
              <a:t>:</a:t>
            </a:r>
            <a:r>
              <a:rPr b="1">
                <a:solidFill>
                  <a:srgbClr val="E4E100"/>
                </a:solidFill>
              </a:rPr>
              <a:t>call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SID</a:t>
            </a:r>
            <a:r>
              <a:rPr>
                <a:solidFill>
                  <a:srgbClr val="C0D08B"/>
                </a:solidFill>
              </a:rPr>
              <a:t>&gt;</a:t>
            </a:r>
            <a:r>
              <a:t>VModeDateConvert</a:t>
            </a:r>
            <a:r>
              <a:rPr>
                <a:solidFill>
                  <a:srgbClr val="C0D08B"/>
                </a:solidFill>
              </a:rPr>
              <a:t>()&lt;</a:t>
            </a:r>
            <a:r>
              <a:rPr>
                <a:solidFill>
                  <a:srgbClr val="81D89B"/>
                </a:solidFill>
              </a:rPr>
              <a:t>cr</a:t>
            </a:r>
            <a:r>
              <a:rPr>
                <a:solidFill>
                  <a:srgbClr val="C0D08B"/>
                </a:solidFill>
              </a:rPr>
              <a:t>&gt;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function</a:t>
            </a:r>
            <a:r>
              <a:rPr>
                <a:solidFill>
                  <a:srgbClr val="C0D08B"/>
                </a:solidFill>
              </a:rPr>
              <a:t>!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s</a:t>
            </a:r>
            <a:r>
              <a:rPr>
                <a:solidFill>
                  <a:srgbClr val="C0D08B"/>
                </a:solidFill>
              </a:rPr>
              <a:t>:</a:t>
            </a:r>
            <a:r>
              <a:t>VModeDateConvert</a:t>
            </a:r>
            <a:r>
              <a:rPr>
                <a:solidFill>
                  <a:srgbClr val="C0D08B"/>
                </a:solidFill>
              </a:rPr>
              <a:t>()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abort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E4E100"/>
                </a:solidFill>
              </a:rPr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vtext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GetSelctn</a:t>
            </a:r>
            <a:r>
              <a:rPr>
                <a:solidFill>
                  <a:srgbClr val="C0D08B"/>
                </a:solidFill>
              </a:rPr>
              <a:t>()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E4E100"/>
                </a:solidFill>
              </a:rPr>
              <a:t>call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s</a:t>
            </a:r>
            <a:r>
              <a:rPr>
                <a:solidFill>
                  <a:srgbClr val="C0D08B"/>
                </a:solidFill>
              </a:rPr>
              <a:t>:</a:t>
            </a:r>
            <a:r>
              <a:t>DateConvert</a:t>
            </a:r>
            <a:r>
              <a:rPr>
                <a:solidFill>
                  <a:srgbClr val="C0D08B"/>
                </a:solidFill>
              </a:rPr>
              <a:t>(</a:t>
            </a:r>
            <a:r>
              <a:rPr>
                <a:solidFill>
                  <a:srgbClr val="81D89B"/>
                </a:solidFill>
              </a:rPr>
              <a:t>vtext</a:t>
            </a:r>
            <a:r>
              <a:rPr>
                <a:solidFill>
                  <a:srgbClr val="C0D08B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endfunction</a:t>
            </a:r>
            <a:endParaRPr b="0"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function</a:t>
            </a:r>
            <a:r>
              <a:rPr>
                <a:solidFill>
                  <a:srgbClr val="C0D08B"/>
                </a:solidFill>
              </a:rPr>
              <a:t>!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s</a:t>
            </a:r>
            <a:r>
              <a:rPr>
                <a:solidFill>
                  <a:srgbClr val="C0D08B"/>
                </a:solidFill>
              </a:rPr>
              <a:t>:</a:t>
            </a:r>
            <a:r>
              <a:t>NModeDateConvert</a:t>
            </a:r>
            <a:r>
              <a:rPr>
                <a:solidFill>
                  <a:srgbClr val="C0D08B"/>
                </a:solidFill>
              </a:rPr>
              <a:t>()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abort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E4E100"/>
                </a:solidFill>
              </a:rPr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vtext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t>GetCurctn</a:t>
            </a:r>
            <a:r>
              <a:rPr>
                <a:solidFill>
                  <a:srgbClr val="C0D08B"/>
                </a:solidFill>
              </a:rPr>
              <a:t>()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E4E100"/>
                </a:solidFill>
              </a:rPr>
              <a:t>call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s</a:t>
            </a:r>
            <a:r>
              <a:rPr>
                <a:solidFill>
                  <a:srgbClr val="C0D08B"/>
                </a:solidFill>
              </a:rPr>
              <a:t>:</a:t>
            </a:r>
            <a:r>
              <a:t>DateConvert</a:t>
            </a:r>
            <a:r>
              <a:rPr>
                <a:solidFill>
                  <a:srgbClr val="C0D08B"/>
                </a:solidFill>
              </a:rPr>
              <a:t>(</a:t>
            </a:r>
            <a:r>
              <a:rPr>
                <a:solidFill>
                  <a:srgbClr val="81D89B"/>
                </a:solidFill>
              </a:rPr>
              <a:t>vtext</a:t>
            </a:r>
            <a:r>
              <a:rPr>
                <a:solidFill>
                  <a:srgbClr val="C0D08B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endfunction</a:t>
            </a:r>
            <a:endParaRPr b="0"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function</a:t>
            </a:r>
            <a:r>
              <a:rPr>
                <a:solidFill>
                  <a:srgbClr val="C0D08B"/>
                </a:solidFill>
              </a:rPr>
              <a:t>!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s</a:t>
            </a:r>
            <a:r>
              <a:rPr>
                <a:solidFill>
                  <a:srgbClr val="C0D08B"/>
                </a:solidFill>
              </a:rPr>
              <a:t>:</a:t>
            </a:r>
            <a:r>
              <a:t>DateConvert</a:t>
            </a:r>
            <a:r>
              <a:rPr>
                <a:solidFill>
                  <a:srgbClr val="C0D08B"/>
                </a:solidFill>
              </a:rPr>
              <a:t>(</a:t>
            </a:r>
            <a:r>
              <a:rPr>
                <a:solidFill>
                  <a:srgbClr val="81D89B"/>
                </a:solidFill>
              </a:rPr>
              <a:t>text</a:t>
            </a:r>
            <a:r>
              <a:rPr>
                <a:solidFill>
                  <a:srgbClr val="C0D08B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E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E4E100"/>
                </a:solidFill>
              </a:rPr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date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9300"/>
                </a:solidFill>
              </a:rPr>
              <a:t>systemlist</a:t>
            </a:r>
            <a:r>
              <a:rPr>
                <a:solidFill>
                  <a:srgbClr val="C0D08B"/>
                </a:solidFill>
              </a:rPr>
              <a:t>(</a:t>
            </a:r>
            <a:r>
              <a:t>"~/.vim/shell/time/convert "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9300"/>
                </a:solidFill>
              </a:rPr>
              <a:t>shellescape</a:t>
            </a:r>
            <a:r>
              <a:rPr>
                <a:solidFill>
                  <a:srgbClr val="C0D08B"/>
                </a:solidFill>
              </a:rPr>
              <a:t>(</a:t>
            </a:r>
            <a:r>
              <a:rPr>
                <a:solidFill>
                  <a:srgbClr val="FF9300"/>
                </a:solidFill>
              </a:rPr>
              <a:t>expand</a:t>
            </a:r>
            <a:r>
              <a:rPr>
                <a:solidFill>
                  <a:srgbClr val="C0D08B"/>
                </a:solidFill>
              </a:rPr>
              <a:t>(</a:t>
            </a:r>
            <a:r>
              <a:rPr>
                <a:solidFill>
                  <a:srgbClr val="81D89B"/>
                </a:solidFill>
              </a:rPr>
              <a:t>a</a:t>
            </a: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81D89B"/>
                </a:solidFill>
              </a:rPr>
              <a:t>text</a:t>
            </a:r>
            <a:r>
              <a:rPr>
                <a:solidFill>
                  <a:srgbClr val="C0D08B"/>
                </a:solidFill>
              </a:rPr>
              <a:t>)))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echo date</a:t>
            </a:r>
            <a:r>
              <a:rPr>
                <a:solidFill>
                  <a:srgbClr val="C0D08B"/>
                </a:solidFill>
              </a:rPr>
              <a:t>[</a:t>
            </a:r>
            <a:r>
              <a:rPr>
                <a:solidFill>
                  <a:srgbClr val="00B7F9"/>
                </a:solidFill>
              </a:rPr>
              <a:t>0</a:t>
            </a:r>
            <a:r>
              <a:rPr>
                <a:solidFill>
                  <a:srgbClr val="C0D08B"/>
                </a:solidFill>
              </a:rPr>
              <a:t>]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endfunction</a:t>
            </a:r>
            <a:endParaRPr b="0"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nnoremap  &lt;leader&gt;ld  :call &lt;SID&gt;DateConvertToggle()&lt;cr&gt;…"/>
          <p:cNvSpPr txBox="1"/>
          <p:nvPr/>
        </p:nvSpPr>
        <p:spPr>
          <a:xfrm>
            <a:off x="208924" y="951229"/>
            <a:ext cx="6176825" cy="54889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FFFFFF"/>
                </a:solidFill>
              </a:rPr>
              <a:t>nnoremap</a:t>
            </a:r>
            <a:r>
              <a:rPr>
                <a:solidFill>
                  <a:srgbClr val="000000"/>
                </a:solidFill>
              </a:rPr>
              <a:t>  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leader</a:t>
            </a:r>
            <a:r>
              <a:rPr>
                <a:solidFill>
                  <a:srgbClr val="C0D08B"/>
                </a:solidFill>
              </a:rPr>
              <a:t>&gt;</a:t>
            </a:r>
            <a:r>
              <a:rPr>
                <a:solidFill>
                  <a:srgbClr val="81D89B"/>
                </a:solidFill>
              </a:rPr>
              <a:t>ld</a:t>
            </a:r>
            <a:r>
              <a:rPr>
                <a:solidFill>
                  <a:srgbClr val="000000"/>
                </a:solidFill>
              </a:rPr>
              <a:t>  </a:t>
            </a:r>
            <a:r>
              <a:rPr>
                <a:solidFill>
                  <a:srgbClr val="C0D08B"/>
                </a:solidFill>
              </a:rPr>
              <a:t>:</a:t>
            </a:r>
            <a:r>
              <a:rPr b="1">
                <a:solidFill>
                  <a:srgbClr val="E4E100"/>
                </a:solidFill>
              </a:rPr>
              <a:t>call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&lt;</a:t>
            </a:r>
            <a:r>
              <a:rPr>
                <a:solidFill>
                  <a:srgbClr val="81D89B"/>
                </a:solidFill>
              </a:rPr>
              <a:t>SID</a:t>
            </a:r>
            <a:r>
              <a:rPr>
                <a:solidFill>
                  <a:srgbClr val="C0D08B"/>
                </a:solidFill>
              </a:rPr>
              <a:t>&gt;</a:t>
            </a:r>
            <a:r>
              <a:t>DateConvertToggle</a:t>
            </a:r>
            <a:r>
              <a:rPr>
                <a:solidFill>
                  <a:srgbClr val="C0D08B"/>
                </a:solidFill>
              </a:rPr>
              <a:t>()&lt;</a:t>
            </a:r>
            <a:r>
              <a:rPr>
                <a:solidFill>
                  <a:srgbClr val="81D89B"/>
                </a:solidFill>
              </a:rPr>
              <a:t>cr</a:t>
            </a:r>
            <a:r>
              <a:rPr>
                <a:solidFill>
                  <a:srgbClr val="C0D08B"/>
                </a:solidFill>
              </a:rPr>
              <a:t>&gt;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autocmd</a:t>
            </a:r>
            <a:r>
              <a:rPr>
                <a:solidFill>
                  <a:srgbClr val="000000"/>
                </a:solidFill>
              </a:rPr>
              <a:t> </a:t>
            </a:r>
            <a:r>
              <a:t>CursorHold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*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E4E100"/>
                </a:solidFill>
              </a:rPr>
              <a:t>call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&lt;</a:t>
            </a:r>
            <a:r>
              <a:t>SID</a:t>
            </a:r>
            <a:r>
              <a:rPr>
                <a:solidFill>
                  <a:srgbClr val="C0D08B"/>
                </a:solidFill>
              </a:rPr>
              <a:t>&gt;</a:t>
            </a:r>
            <a:r>
              <a:rPr>
                <a:solidFill>
                  <a:srgbClr val="FF9300"/>
                </a:solidFill>
              </a:rPr>
              <a:t>cursorHold</a:t>
            </a:r>
            <a:r>
              <a:rPr>
                <a:solidFill>
                  <a:srgbClr val="C0D08B"/>
                </a:solidFill>
              </a:rPr>
              <a:t>()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t>g</a:t>
            </a:r>
            <a:r>
              <a:rPr>
                <a:solidFill>
                  <a:srgbClr val="C0D08B"/>
                </a:solidFill>
              </a:rPr>
              <a:t>:</a:t>
            </a:r>
            <a:r>
              <a:t>can_date_convert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B7F9"/>
                </a:solidFill>
              </a:rPr>
              <a:t>0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""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Dateconverttoggle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自动展示日期开关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@param  &lt;+Comment+&gt;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@return null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function</a:t>
            </a:r>
            <a:r>
              <a:rPr>
                <a:solidFill>
                  <a:srgbClr val="C0D08B"/>
                </a:solidFill>
              </a:rPr>
              <a:t>!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s</a:t>
            </a:r>
            <a:r>
              <a:rPr>
                <a:solidFill>
                  <a:srgbClr val="C0D08B"/>
                </a:solidFill>
              </a:rPr>
              <a:t>:</a:t>
            </a:r>
            <a:r>
              <a:t>DateConvertToggle</a:t>
            </a:r>
            <a:r>
              <a:rPr>
                <a:solidFill>
                  <a:srgbClr val="C0D08B"/>
                </a:solidFill>
              </a:rPr>
              <a:t>()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</a:t>
            </a:r>
            <a:r>
              <a:rPr b="1">
                <a:solidFill>
                  <a:srgbClr val="E4E100"/>
                </a:solidFill>
              </a:rPr>
              <a:t>if</a:t>
            </a:r>
            <a:r>
              <a:rPr>
                <a:solidFill>
                  <a:srgbClr val="000000"/>
                </a:solidFill>
              </a:rPr>
              <a:t> </a:t>
            </a:r>
            <a:r>
              <a:t>g</a:t>
            </a:r>
            <a:r>
              <a:rPr>
                <a:solidFill>
                  <a:srgbClr val="C0D08B"/>
                </a:solidFill>
              </a:rPr>
              <a:t>:</a:t>
            </a:r>
            <a:r>
              <a:t>can_date_convert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E4E100"/>
                </a:solidFill>
              </a:rPr>
              <a:t>set</a:t>
            </a:r>
            <a:r>
              <a:rPr>
                <a:solidFill>
                  <a:srgbClr val="000000"/>
                </a:solidFill>
              </a:rPr>
              <a:t> </a:t>
            </a:r>
            <a:r>
              <a:t>updatetime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B7F9"/>
                </a:solidFill>
              </a:rPr>
              <a:t>4000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0">
                <a:solidFill>
                  <a:srgbClr val="000000"/>
                </a:solidFill>
              </a:rPr>
              <a:t>  </a:t>
            </a:r>
            <a:r>
              <a:t>else</a:t>
            </a:r>
            <a:endParaRPr b="0"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E4E100"/>
                </a:solidFill>
              </a:rPr>
              <a:t>set</a:t>
            </a:r>
            <a:r>
              <a:rPr>
                <a:solidFill>
                  <a:srgbClr val="000000"/>
                </a:solidFill>
              </a:rPr>
              <a:t> </a:t>
            </a:r>
            <a:r>
              <a:t>updatetime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B7F9"/>
                </a:solidFill>
              </a:rPr>
              <a:t>1000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0">
                <a:solidFill>
                  <a:srgbClr val="000000"/>
                </a:solidFill>
              </a:rPr>
              <a:t>  </a:t>
            </a:r>
            <a:r>
              <a:t>endif</a:t>
            </a:r>
            <a:endParaRPr b="0"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</a:t>
            </a:r>
            <a:r>
              <a:rPr b="1">
                <a:solidFill>
                  <a:srgbClr val="E4E100"/>
                </a:solidFill>
              </a:rPr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t>g</a:t>
            </a:r>
            <a:r>
              <a:rPr>
                <a:solidFill>
                  <a:srgbClr val="C0D08B"/>
                </a:solidFill>
              </a:rPr>
              <a:t>:</a:t>
            </a:r>
            <a:r>
              <a:t>can_date_convert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= !</a:t>
            </a:r>
            <a:r>
              <a:t>g</a:t>
            </a:r>
            <a:r>
              <a:rPr>
                <a:solidFill>
                  <a:srgbClr val="C0D08B"/>
                </a:solidFill>
              </a:rPr>
              <a:t>:</a:t>
            </a:r>
            <a:r>
              <a:t>can_date_convert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endfunction</a:t>
            </a:r>
            <a:endParaRPr b="0">
              <a:solidFill>
                <a:srgbClr val="000000"/>
              </a:solidFill>
            </a:endParaRPr>
          </a:p>
        </p:txBody>
      </p:sp>
      <p:sp>
        <p:nvSpPr>
          <p:cNvPr id="151" name="&quot;&quot;…"/>
          <p:cNvSpPr txBox="1"/>
          <p:nvPr/>
        </p:nvSpPr>
        <p:spPr>
          <a:xfrm>
            <a:off x="6998613" y="951230"/>
            <a:ext cx="4493975" cy="37109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""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CursorHold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光标悬停触发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@param  &lt;+Comment+&gt;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@return &lt;+Return+&gt;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function</a:t>
            </a:r>
            <a:r>
              <a:rPr>
                <a:solidFill>
                  <a:srgbClr val="C0D08B"/>
                </a:solidFill>
              </a:rPr>
              <a:t>!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s</a:t>
            </a:r>
            <a:r>
              <a:rPr>
                <a:solidFill>
                  <a:srgbClr val="C0D08B"/>
                </a:solidFill>
              </a:rPr>
              <a:t>:</a:t>
            </a:r>
            <a:r>
              <a:t>cursorHold</a:t>
            </a:r>
            <a:r>
              <a:rPr>
                <a:solidFill>
                  <a:srgbClr val="C0D08B"/>
                </a:solidFill>
              </a:rPr>
              <a:t>()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</a:t>
            </a:r>
            <a:r>
              <a:rPr b="1">
                <a:solidFill>
                  <a:srgbClr val="E4E100"/>
                </a:solidFill>
              </a:rPr>
              <a:t>if</a:t>
            </a:r>
            <a:r>
              <a:rPr>
                <a:solidFill>
                  <a:srgbClr val="000000"/>
                </a:solidFill>
              </a:rPr>
              <a:t> </a:t>
            </a:r>
            <a:r>
              <a:t>g</a:t>
            </a:r>
            <a:r>
              <a:rPr>
                <a:solidFill>
                  <a:srgbClr val="C0D08B"/>
                </a:solidFill>
              </a:rPr>
              <a:t>:</a:t>
            </a:r>
            <a:r>
              <a:t>can_date_convert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E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E4E100"/>
                </a:solidFill>
              </a:rPr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text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9300"/>
                </a:solidFill>
              </a:rPr>
              <a:t>expand</a:t>
            </a:r>
            <a:r>
              <a:rPr>
                <a:solidFill>
                  <a:srgbClr val="C0D08B"/>
                </a:solidFill>
              </a:rPr>
              <a:t>(</a:t>
            </a:r>
            <a:r>
              <a:t>"&lt;cword&gt;"</a:t>
            </a:r>
            <a:r>
              <a:rPr>
                <a:solidFill>
                  <a:srgbClr val="C0D08B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FF93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 b="1">
                <a:solidFill>
                  <a:srgbClr val="E4E100"/>
                </a:solidFill>
              </a:rPr>
              <a:t>call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s</a:t>
            </a:r>
            <a:r>
              <a:rPr>
                <a:solidFill>
                  <a:srgbClr val="C0D08B"/>
                </a:solidFill>
              </a:rPr>
              <a:t>:</a:t>
            </a:r>
            <a:r>
              <a:t>DateConvert</a:t>
            </a:r>
            <a:r>
              <a:rPr>
                <a:solidFill>
                  <a:srgbClr val="C0D08B"/>
                </a:solidFill>
              </a:rPr>
              <a:t>(</a:t>
            </a:r>
            <a:r>
              <a:rPr>
                <a:solidFill>
                  <a:srgbClr val="81D89B"/>
                </a:solidFill>
              </a:rPr>
              <a:t>text</a:t>
            </a:r>
            <a:r>
              <a:rPr>
                <a:solidFill>
                  <a:srgbClr val="C0D08B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0">
                <a:solidFill>
                  <a:srgbClr val="000000"/>
                </a:solidFill>
              </a:rPr>
              <a:t>  </a:t>
            </a:r>
            <a:r>
              <a:t>endif</a:t>
            </a:r>
            <a:endParaRPr b="0"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endfunction</a:t>
            </a:r>
            <a:endParaRPr b="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三. 一些经典功能"/>
          <p:cNvSpPr txBox="1"/>
          <p:nvPr>
            <p:ph type="title"/>
          </p:nvPr>
        </p:nvSpPr>
        <p:spPr>
          <a:xfrm>
            <a:off x="831850" y="1709738"/>
            <a:ext cx="10515600" cy="1856333"/>
          </a:xfrm>
          <a:prstGeom prst="rect">
            <a:avLst/>
          </a:prstGeom>
        </p:spPr>
        <p:txBody>
          <a:bodyPr/>
          <a:lstStyle/>
          <a:p>
            <a:pPr/>
            <a:r>
              <a:t>三. 一些经典功能</a:t>
            </a:r>
          </a:p>
        </p:txBody>
      </p:sp>
      <p:sp>
        <p:nvSpPr>
          <p:cNvPr id="154" name="列向选择…"/>
          <p:cNvSpPr txBox="1"/>
          <p:nvPr>
            <p:ph type="body" sz="quarter" idx="1"/>
          </p:nvPr>
        </p:nvSpPr>
        <p:spPr>
          <a:xfrm>
            <a:off x="831850" y="3685381"/>
            <a:ext cx="10515600" cy="1573362"/>
          </a:xfrm>
          <a:prstGeom prst="rect">
            <a:avLst/>
          </a:prstGeom>
        </p:spPr>
        <p:txBody>
          <a:bodyPr numCol="2" spcCol="525780"/>
          <a:lstStyle/>
          <a:p>
            <a:pPr marL="320842" indent="-320842">
              <a:buSzPct val="100000"/>
              <a:buAutoNum type="arabicPeriod" startAt="1"/>
              <a:defRPr>
                <a:solidFill>
                  <a:srgbClr val="535353"/>
                </a:solidFill>
              </a:defRPr>
            </a:pPr>
            <a:r>
              <a:t>列向选择</a:t>
            </a:r>
          </a:p>
          <a:p>
            <a:pPr marL="320842" indent="-320842">
              <a:buSzPct val="100000"/>
              <a:buAutoNum type="arabicPeriod" startAt="1"/>
              <a:defRPr>
                <a:solidFill>
                  <a:srgbClr val="535353"/>
                </a:solidFill>
              </a:defRPr>
            </a:pPr>
            <a:r>
              <a:t>查询与替换</a:t>
            </a:r>
          </a:p>
          <a:p>
            <a:pPr marL="320842" indent="-320842">
              <a:buSzPct val="100000"/>
              <a:buAutoNum type="arabicPeriod" startAt="1"/>
              <a:defRPr>
                <a:solidFill>
                  <a:srgbClr val="535353"/>
                </a:solidFill>
              </a:defRPr>
            </a:pPr>
            <a:r>
              <a:t>宏录制</a:t>
            </a:r>
          </a:p>
          <a:p>
            <a:pPr marL="320842" indent="-320842">
              <a:buSzPct val="100000"/>
              <a:buAutoNum type="arabicPeriod" startAt="1"/>
              <a:defRPr>
                <a:solidFill>
                  <a:srgbClr val="535353"/>
                </a:solidFill>
              </a:defRPr>
            </a:pPr>
            <a:r>
              <a:t>模板组件</a:t>
            </a:r>
          </a:p>
          <a:p>
            <a:pPr marL="320842" indent="-320842">
              <a:buSzPct val="100000"/>
              <a:buAutoNum type="arabicPeriod" startAt="1"/>
              <a:defRPr>
                <a:solidFill>
                  <a:srgbClr val="535353"/>
                </a:solidFill>
              </a:defRPr>
            </a:pPr>
            <a:r>
              <a:t>FZF模糊查询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一. 简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一. 简介</a:t>
            </a:r>
          </a:p>
        </p:txBody>
      </p:sp>
      <p:sp>
        <p:nvSpPr>
          <p:cNvPr id="99" name="1.什么是Vim…"/>
          <p:cNvSpPr txBox="1"/>
          <p:nvPr>
            <p:ph type="body" sz="quarter" idx="1"/>
          </p:nvPr>
        </p:nvSpPr>
        <p:spPr>
          <a:xfrm>
            <a:off x="838200" y="4576762"/>
            <a:ext cx="10515600" cy="150018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535353"/>
                </a:solidFill>
              </a:defRPr>
            </a:pPr>
            <a:r>
              <a:t>1.什么是Vim</a:t>
            </a:r>
          </a:p>
          <a:p>
            <a:pPr>
              <a:defRPr>
                <a:solidFill>
                  <a:srgbClr val="535353"/>
                </a:solidFill>
              </a:defRPr>
            </a:pPr>
            <a:r>
              <a:t>2.Vim能做什么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1. 列向选择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列向选择</a:t>
            </a:r>
          </a:p>
        </p:txBody>
      </p:sp>
      <p:sp>
        <p:nvSpPr>
          <p:cNvPr id="157" name="&lt;c-v&gt; 可以进入列向选择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</a:pPr>
            <a:r>
              <a:t>&lt;c-v&gt; 可以进入列向选择</a:t>
            </a:r>
          </a:p>
          <a:p>
            <a:pPr marL="160421" indent="-160421">
              <a:buSzPct val="100000"/>
              <a:buChar char="•"/>
            </a:pPr>
            <a:r>
              <a:t>当某一行内容发生了变化剩余的所有行都有同样变化</a:t>
            </a:r>
          </a:p>
        </p:txBody>
      </p:sp>
      <p:pic>
        <p:nvPicPr>
          <p:cNvPr id="158" name="Jun-30-2021-15-51-42.mov" descr="Jun-30-2021-15-51-42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181064" y="1848261"/>
            <a:ext cx="6322954" cy="31614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10" fill="hold"/>
                                        <p:tgtEl>
                                          <p:spTgt spid="1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5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58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2. 查询与替换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2. 查询与替换</a:t>
            </a:r>
          </a:p>
        </p:txBody>
      </p:sp>
      <p:sp>
        <p:nvSpPr>
          <p:cNvPr id="161" name="查询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numCol="2" spcCol="525780"/>
          <a:lstStyle/>
          <a:p>
            <a:pPr marL="0" indent="0">
              <a:buSzTx/>
              <a:buFontTx/>
              <a:buNone/>
            </a:pPr>
            <a:r>
              <a:t>查询</a:t>
            </a:r>
          </a:p>
          <a:p>
            <a:pPr lvl="1" marL="661736" indent="-280736">
              <a:buFontTx/>
            </a:pPr>
            <a:r>
              <a:t>/ 开始向下查询</a:t>
            </a:r>
          </a:p>
          <a:p>
            <a:pPr lvl="1" marL="661736" indent="-280736">
              <a:buFontTx/>
            </a:pPr>
            <a:r>
              <a:t>? 开始向上查询</a:t>
            </a:r>
          </a:p>
          <a:p>
            <a:pPr lvl="1" marL="661736" indent="-280736">
              <a:buFontTx/>
            </a:pPr>
            <a:r>
              <a:t>n 下一个匹配</a:t>
            </a:r>
          </a:p>
          <a:p>
            <a:pPr lvl="1" marL="661736" indent="-280736">
              <a:buFontTx/>
            </a:pPr>
            <a:r>
              <a:t>N 上一个匹配</a:t>
            </a:r>
          </a:p>
          <a:p>
            <a:pPr lvl="1" marL="661736" indent="-280736">
              <a:buFontTx/>
            </a:pPr>
          </a:p>
          <a:p>
            <a:pPr lvl="1" marL="661736" indent="-280736">
              <a:buFontTx/>
            </a:pPr>
          </a:p>
          <a:p>
            <a:pPr lvl="1" marL="0" indent="228600">
              <a:buSzTx/>
              <a:buFontTx/>
              <a:buNone/>
            </a:pPr>
            <a:r>
              <a:t>替换</a:t>
            </a:r>
          </a:p>
          <a:p>
            <a:pPr lvl="1" marL="661736" indent="-280736">
              <a:buFontTx/>
            </a:pPr>
            <a:r>
              <a:t>:s 部分替换</a:t>
            </a:r>
          </a:p>
          <a:p>
            <a:pPr lvl="1" marL="661736" indent="-280736">
              <a:buFontTx/>
            </a:pPr>
            <a:r>
              <a:t>:%s 全局替换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3. 宏录制"/>
          <p:cNvSpPr txBox="1"/>
          <p:nvPr>
            <p:ph type="title"/>
          </p:nvPr>
        </p:nvSpPr>
        <p:spPr>
          <a:xfrm>
            <a:off x="7329488" y="215900"/>
            <a:ext cx="3932238" cy="1600200"/>
          </a:xfrm>
          <a:prstGeom prst="rect">
            <a:avLst/>
          </a:prstGeom>
        </p:spPr>
        <p:txBody>
          <a:bodyPr/>
          <a:lstStyle/>
          <a:p>
            <a:pPr/>
            <a:r>
              <a:t>3. 宏录制</a:t>
            </a:r>
          </a:p>
        </p:txBody>
      </p:sp>
      <p:sp>
        <p:nvSpPr>
          <p:cNvPr id="164" name="normal 模式下按 q 作为录制前缀…"/>
          <p:cNvSpPr txBox="1"/>
          <p:nvPr>
            <p:ph type="body" sz="quarter" idx="1"/>
          </p:nvPr>
        </p:nvSpPr>
        <p:spPr>
          <a:xfrm>
            <a:off x="7329488" y="2184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</a:pPr>
            <a:r>
              <a:t>normal 模式下按 q 作为录制前缀</a:t>
            </a:r>
          </a:p>
          <a:p>
            <a:pPr marL="160421" indent="-160421">
              <a:buSzPct val="100000"/>
              <a:buChar char="•"/>
            </a:pPr>
            <a:r>
              <a:t>配合任意字母(比如a)作为宏录制的寄存器名称</a:t>
            </a:r>
          </a:p>
          <a:p>
            <a:pPr marL="160421" indent="-160421">
              <a:buSzPct val="100000"/>
              <a:buChar char="•"/>
            </a:pPr>
            <a:r>
              <a:t>在字母（a）这个寄存器中将记录接下来的录制</a:t>
            </a:r>
          </a:p>
          <a:p>
            <a:pPr marL="160421" indent="-160421">
              <a:buSzPct val="100000"/>
              <a:buChar char="•"/>
            </a:pPr>
            <a:r>
              <a:t>录制之后@（a）可以当操作符使用</a:t>
            </a:r>
          </a:p>
          <a:p>
            <a:pPr marL="160421" indent="-160421">
              <a:buSzPct val="100000"/>
              <a:buChar char="•"/>
            </a:pPr>
            <a:r>
              <a:t>宏录制之间可以嵌套使用</a:t>
            </a:r>
          </a:p>
        </p:txBody>
      </p:sp>
      <p:pic>
        <p:nvPicPr>
          <p:cNvPr id="165" name="宏录制demo.mov" descr="宏录制demo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72316" y="1900029"/>
            <a:ext cx="6154482" cy="26474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00" fill="hold"/>
                                        <p:tgtEl>
                                          <p:spTgt spid="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6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6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4. 代码块模板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4. 代码块模板</a:t>
            </a:r>
          </a:p>
        </p:txBody>
      </p:sp>
      <p:sp>
        <p:nvSpPr>
          <p:cNvPr id="168" name="模板是代码块的缩写…"/>
          <p:cNvSpPr txBox="1"/>
          <p:nvPr>
            <p:ph type="body" sz="half" idx="1"/>
          </p:nvPr>
        </p:nvSpPr>
        <p:spPr>
          <a:xfrm>
            <a:off x="838200" y="1825625"/>
            <a:ext cx="10515600" cy="1724573"/>
          </a:xfrm>
          <a:prstGeom prst="rect">
            <a:avLst/>
          </a:prstGeom>
        </p:spPr>
        <p:txBody>
          <a:bodyPr/>
          <a:lstStyle/>
          <a:p>
            <a:pPr marL="277929" indent="-277929" defTabSz="905255">
              <a:spcBef>
                <a:spcPts val="900"/>
              </a:spcBef>
              <a:buFontTx/>
              <a:defRPr sz="2772"/>
            </a:pPr>
            <a:r>
              <a:t>模板是代码块的缩写</a:t>
            </a:r>
          </a:p>
          <a:p>
            <a:pPr marL="277929" indent="-277929" defTabSz="905255">
              <a:spcBef>
                <a:spcPts val="900"/>
              </a:spcBef>
              <a:buFontTx/>
              <a:defRPr sz="2772"/>
            </a:pPr>
            <a:r>
              <a:t>可以提高代码抒写效率</a:t>
            </a:r>
          </a:p>
          <a:p>
            <a:pPr marL="277929" indent="-277929" defTabSz="905255">
              <a:spcBef>
                <a:spcPts val="900"/>
              </a:spcBef>
              <a:buFontTx/>
              <a:defRPr sz="2772"/>
            </a:pPr>
            <a:r>
              <a:t>Vim自带的模板命令</a:t>
            </a:r>
          </a:p>
        </p:txBody>
      </p:sp>
      <p:sp>
        <p:nvSpPr>
          <p:cNvPr id="169" name=":iabbrev @@  hanwenhao@mail.xiyouwangluo.top…"/>
          <p:cNvSpPr txBox="1"/>
          <p:nvPr/>
        </p:nvSpPr>
        <p:spPr>
          <a:xfrm>
            <a:off x="1095326" y="3811253"/>
            <a:ext cx="7005935" cy="14249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t>iabbrev @@  hanwenhao@mail</a:t>
            </a:r>
            <a:r>
              <a:rPr>
                <a:solidFill>
                  <a:srgbClr val="C0D08B"/>
                </a:solidFill>
              </a:rPr>
              <a:t>.</a:t>
            </a:r>
            <a:r>
              <a:t>xiyouwangluo</a:t>
            </a:r>
            <a:r>
              <a:rPr>
                <a:solidFill>
                  <a:srgbClr val="C0D08B"/>
                </a:solidFill>
              </a:rPr>
              <a:t>.</a:t>
            </a:r>
            <a:r>
              <a:t>top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t>iabbrev fc</a:t>
            </a:r>
            <a:r>
              <a:rPr>
                <a:solidFill>
                  <a:srgbClr val="000000"/>
                </a:solidFill>
              </a:rPr>
              <a:t>  </a:t>
            </a:r>
            <a:r>
              <a:rPr b="1">
                <a:solidFill>
                  <a:srgbClr val="E4E100"/>
                </a:solidFill>
              </a:rPr>
              <a:t>function</a:t>
            </a:r>
            <a:r>
              <a:rPr>
                <a:solidFill>
                  <a:srgbClr val="C0D08B"/>
                </a:solidFill>
              </a:rPr>
              <a:t>()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command模式一般放到映射里去做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t>cabbrev tt  Explore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nips方案…"/>
          <p:cNvSpPr txBox="1"/>
          <p:nvPr>
            <p:ph type="body" sz="half" idx="1"/>
          </p:nvPr>
        </p:nvSpPr>
        <p:spPr>
          <a:xfrm>
            <a:off x="839787" y="1559454"/>
            <a:ext cx="3932239" cy="4309534"/>
          </a:xfrm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</a:pPr>
            <a:r>
              <a:t>snips方案</a:t>
            </a:r>
          </a:p>
          <a:p>
            <a:pPr lvl="1" marL="541421" indent="-160421">
              <a:buSzPct val="100000"/>
              <a:buChar char="•"/>
            </a:pPr>
            <a:r>
              <a:t>完整的代码块方案</a:t>
            </a:r>
          </a:p>
          <a:p>
            <a:pPr lvl="1" marL="541421" indent="-160421">
              <a:buSzPct val="100000"/>
              <a:buChar char="•"/>
            </a:pPr>
            <a:r>
              <a:t>可以基于python进一步做扩展</a:t>
            </a:r>
          </a:p>
          <a:p>
            <a:pPr lvl="1" marL="541421" indent="-160421">
              <a:buSzPct val="100000"/>
              <a:buChar char="•"/>
            </a:pPr>
            <a:r>
              <a:t>每种开发工具都有自己的代码块方案</a:t>
            </a:r>
          </a:p>
          <a:p>
            <a:pPr lvl="1" marL="541421" indent="-160421">
              <a:buSzPct val="100000"/>
              <a:buChar char="•"/>
            </a:pPr>
            <a:r>
              <a:t>任何IDE也有自己的代码块模板方案</a:t>
            </a:r>
          </a:p>
          <a:p>
            <a:pPr lvl="1" marL="541421" indent="-160421">
              <a:buSzPct val="100000"/>
              <a:buChar char="•"/>
            </a:pPr>
            <a:r>
              <a:t>图示（图 1-2）</a:t>
            </a:r>
          </a:p>
        </p:txBody>
      </p:sp>
      <p:grpSp>
        <p:nvGrpSpPr>
          <p:cNvPr id="174" name="图像画廊"/>
          <p:cNvGrpSpPr/>
          <p:nvPr/>
        </p:nvGrpSpPr>
        <p:grpSpPr>
          <a:xfrm>
            <a:off x="5067180" y="1563916"/>
            <a:ext cx="6495933" cy="4276268"/>
            <a:chOff x="0" y="0"/>
            <a:chExt cx="6495932" cy="4276266"/>
          </a:xfrm>
        </p:grpSpPr>
        <p:pic>
          <p:nvPicPr>
            <p:cNvPr id="172" name="snips.png" descr="snips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435" t="0" r="435" b="0"/>
            <a:stretch>
              <a:fillRect/>
            </a:stretch>
          </p:blipFill>
          <p:spPr>
            <a:xfrm>
              <a:off x="0" y="0"/>
              <a:ext cx="6495933" cy="37301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3" name="图 1-2"/>
            <p:cNvSpPr/>
            <p:nvPr/>
          </p:nvSpPr>
          <p:spPr>
            <a:xfrm>
              <a:off x="0" y="3806366"/>
              <a:ext cx="6495933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 algn="ctr"/>
            </a:lstStyle>
            <a:p>
              <a:pPr/>
              <a:r>
                <a:t>图 1-2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5. FZF模糊查询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5. FZF模糊查询</a:t>
            </a:r>
          </a:p>
        </p:txBody>
      </p:sp>
      <p:sp>
        <p:nvSpPr>
          <p:cNvPr id="177" name="一款基于Unix的终端模糊查询工具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38626" indent="-238626" defTabSz="777240">
              <a:spcBef>
                <a:spcPts val="800"/>
              </a:spcBef>
              <a:buFontTx/>
              <a:defRPr sz="2380"/>
            </a:pPr>
            <a:r>
              <a:t>一款基于Unix的终端模糊查询工具</a:t>
            </a:r>
          </a:p>
          <a:p>
            <a:pPr marL="238626" indent="-238626" defTabSz="777240">
              <a:spcBef>
                <a:spcPts val="800"/>
              </a:spcBef>
              <a:buFontTx/>
              <a:defRPr sz="2380"/>
            </a:pPr>
            <a:r>
              <a:t>用Go语言编写性能有很大的保障</a:t>
            </a:r>
          </a:p>
          <a:p>
            <a:pPr marL="238626" indent="-238626" defTabSz="777240">
              <a:spcBef>
                <a:spcPts val="800"/>
              </a:spcBef>
              <a:buFontTx/>
              <a:defRPr sz="2380"/>
            </a:pPr>
            <a:r>
              <a:t>Windows也适配可以通过scoop 安装</a:t>
            </a:r>
          </a:p>
          <a:p>
            <a:pPr marL="238626" indent="-238626" defTabSz="777240">
              <a:spcBef>
                <a:spcPts val="800"/>
              </a:spcBef>
              <a:buFontTx/>
              <a:defRPr sz="2380"/>
            </a:pPr>
            <a:r>
              <a:t>底层文件、文本引擎选择</a:t>
            </a:r>
          </a:p>
          <a:p>
            <a:pPr lvl="1" marL="562476" indent="-238626" defTabSz="777240">
              <a:spcBef>
                <a:spcPts val="800"/>
              </a:spcBef>
              <a:buFontTx/>
              <a:defRPr sz="2380"/>
            </a:pPr>
            <a:r>
              <a:t>传统的 find、ack 较慢</a:t>
            </a:r>
          </a:p>
          <a:p>
            <a:pPr lvl="1" marL="562476" indent="-238626" defTabSz="777240">
              <a:spcBef>
                <a:spcPts val="800"/>
              </a:spcBef>
              <a:buFontTx/>
              <a:defRPr sz="2380"/>
            </a:pPr>
            <a:r>
              <a:t>fd 文件查找速度最快</a:t>
            </a:r>
          </a:p>
          <a:p>
            <a:pPr lvl="1" marL="562476" indent="-238626" defTabSz="777240">
              <a:spcBef>
                <a:spcPts val="800"/>
              </a:spcBef>
              <a:buFontTx/>
              <a:defRPr sz="2380"/>
            </a:pPr>
            <a:r>
              <a:t>ag 巨量代码搜索非常快</a:t>
            </a:r>
          </a:p>
          <a:p>
            <a:pPr lvl="1" marL="562476" indent="-238626" defTabSz="777240">
              <a:spcBef>
                <a:spcPts val="800"/>
              </a:spcBef>
              <a:buFontTx/>
              <a:defRPr sz="2380"/>
            </a:pPr>
            <a:r>
              <a:t>rg 不亚于ag且对中文支持很好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示例"/>
          <p:cNvSpPr txBox="1"/>
          <p:nvPr>
            <p:ph type="body" sz="quarter" idx="1"/>
          </p:nvPr>
        </p:nvSpPr>
        <p:spPr>
          <a:xfrm>
            <a:off x="838200" y="940042"/>
            <a:ext cx="1921917" cy="418186"/>
          </a:xfrm>
          <a:prstGeom prst="rect">
            <a:avLst/>
          </a:prstGeom>
        </p:spPr>
        <p:txBody>
          <a:bodyPr/>
          <a:lstStyle>
            <a:lvl1pPr marL="190901" indent="-190901" defTabSz="621791">
              <a:spcBef>
                <a:spcPts val="600"/>
              </a:spcBef>
              <a:buFontTx/>
              <a:defRPr sz="1904"/>
            </a:lvl1pPr>
          </a:lstStyle>
          <a:p>
            <a:pPr/>
            <a:r>
              <a:t>示例</a:t>
            </a:r>
          </a:p>
        </p:txBody>
      </p:sp>
      <p:pic>
        <p:nvPicPr>
          <p:cNvPr id="180" name="fzfDemo.mov" descr="fzfDemo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222500" y="996193"/>
            <a:ext cx="8980232" cy="55697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59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0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四. 生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四. 生态</a:t>
            </a:r>
          </a:p>
        </p:txBody>
      </p:sp>
      <p:sp>
        <p:nvSpPr>
          <p:cNvPr id="183" name="插件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308008" indent="-308008" defTabSz="877823">
              <a:spcBef>
                <a:spcPts val="900"/>
              </a:spcBef>
              <a:buSzPct val="100000"/>
              <a:buAutoNum type="arabicPeriod" startAt="1"/>
              <a:defRPr sz="2304">
                <a:solidFill>
                  <a:srgbClr val="535353"/>
                </a:solidFill>
              </a:defRPr>
            </a:pPr>
            <a:r>
              <a:t>插件</a:t>
            </a:r>
          </a:p>
          <a:p>
            <a:pPr marL="308008" indent="-308008" defTabSz="877823">
              <a:spcBef>
                <a:spcPts val="900"/>
              </a:spcBef>
              <a:buSzPct val="100000"/>
              <a:buAutoNum type="arabicPeriod" startAt="1"/>
              <a:defRPr sz="2304">
                <a:solidFill>
                  <a:srgbClr val="535353"/>
                </a:solidFill>
              </a:defRPr>
            </a:pPr>
            <a:r>
              <a:t>终端工具</a:t>
            </a:r>
          </a:p>
          <a:p>
            <a:pPr marL="308008" indent="-308008" defTabSz="877823">
              <a:spcBef>
                <a:spcPts val="900"/>
              </a:spcBef>
              <a:buSzPct val="100000"/>
              <a:buAutoNum type="arabicPeriod" startAt="1"/>
              <a:defRPr sz="2304">
                <a:solidFill>
                  <a:srgbClr val="535353"/>
                </a:solidFill>
              </a:defRPr>
            </a:pPr>
            <a:r>
              <a:t>当前的最优方案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1. 插件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插件</a:t>
            </a:r>
          </a:p>
        </p:txBody>
      </p:sp>
      <p:sp>
        <p:nvSpPr>
          <p:cNvPr id="186" name="idea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</a:pPr>
            <a:r>
              <a:t>idea</a:t>
            </a:r>
          </a:p>
          <a:p>
            <a:pPr lvl="1" marL="541421" indent="-160421">
              <a:buSzPct val="100000"/>
              <a:buChar char="•"/>
            </a:pPr>
            <a:r>
              <a:t>ideavim</a:t>
            </a:r>
          </a:p>
          <a:p>
            <a:pPr lvl="1" marL="541421" indent="-160421">
              <a:buSzPct val="100000"/>
              <a:buChar char="•"/>
            </a:pPr>
            <a:r>
              <a:t>可以通过.ideavimrc 以及actionList查看idea提供的命令</a:t>
            </a:r>
          </a:p>
          <a:p>
            <a:pPr lvl="1" marL="541421" indent="-160421">
              <a:buSzPct val="100000"/>
              <a:buChar char="•"/>
            </a:pPr>
            <a:r>
              <a:t>idea给出的git命令</a:t>
            </a:r>
          </a:p>
          <a:p>
            <a:pPr marL="160421" indent="-160421">
              <a:buSzPct val="100000"/>
              <a:buChar char="•"/>
            </a:pPr>
            <a:r>
              <a:t>eclipse</a:t>
            </a:r>
          </a:p>
          <a:p>
            <a:pPr lvl="1" marL="541421" indent="-160421">
              <a:buSzPct val="100000"/>
              <a:buChar char="•"/>
            </a:pPr>
            <a:r>
              <a:t>vrapper</a:t>
            </a:r>
          </a:p>
          <a:p>
            <a:pPr lvl="1" marL="541421" indent="-160421">
              <a:buSzPct val="100000"/>
              <a:buChar char="•"/>
            </a:pPr>
            <a:r>
              <a:t>viplugin</a:t>
            </a:r>
          </a:p>
          <a:p>
            <a:pPr marL="160421" indent="-160421">
              <a:buSzPct val="100000"/>
              <a:buChar char="•"/>
            </a:pPr>
            <a:r>
              <a:t>vscode</a:t>
            </a:r>
          </a:p>
          <a:p>
            <a:pPr lvl="1" marL="541421" indent="-160421">
              <a:buSzPct val="100000"/>
              <a:buChar char="•"/>
            </a:pPr>
            <a:r>
              <a:t>VimL</a:t>
            </a:r>
          </a:p>
        </p:txBody>
      </p:sp>
      <p:grpSp>
        <p:nvGrpSpPr>
          <p:cNvPr id="189" name="图像画廊"/>
          <p:cNvGrpSpPr/>
          <p:nvPr/>
        </p:nvGrpSpPr>
        <p:grpSpPr>
          <a:xfrm>
            <a:off x="5473782" y="1642888"/>
            <a:ext cx="5632798" cy="4386612"/>
            <a:chOff x="0" y="0"/>
            <a:chExt cx="5632797" cy="4386610"/>
          </a:xfrm>
        </p:grpSpPr>
        <p:pic>
          <p:nvPicPr>
            <p:cNvPr id="187" name="Git命令.png" descr="Git命令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219" r="0" b="219"/>
            <a:stretch>
              <a:fillRect/>
            </a:stretch>
          </p:blipFill>
          <p:spPr>
            <a:xfrm>
              <a:off x="0" y="0"/>
              <a:ext cx="5632798" cy="38405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8" name="图 1-3"/>
            <p:cNvSpPr/>
            <p:nvPr/>
          </p:nvSpPr>
          <p:spPr>
            <a:xfrm>
              <a:off x="0" y="3916710"/>
              <a:ext cx="5632798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 algn="ctr"/>
            </a:lstStyle>
            <a:p>
              <a:pPr/>
              <a:r>
                <a:t>图 1-3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2. 终端工具"/>
          <p:cNvSpPr txBox="1"/>
          <p:nvPr>
            <p:ph type="title"/>
          </p:nvPr>
        </p:nvSpPr>
        <p:spPr>
          <a:xfrm>
            <a:off x="7608888" y="355600"/>
            <a:ext cx="3932238" cy="1600200"/>
          </a:xfrm>
          <a:prstGeom prst="rect">
            <a:avLst/>
          </a:prstGeom>
        </p:spPr>
        <p:txBody>
          <a:bodyPr/>
          <a:lstStyle/>
          <a:p>
            <a:pPr/>
            <a:r>
              <a:t>2. 终端工具</a:t>
            </a:r>
          </a:p>
        </p:txBody>
      </p:sp>
      <p:sp>
        <p:nvSpPr>
          <p:cNvPr id="192" name="tmux…"/>
          <p:cNvSpPr txBox="1"/>
          <p:nvPr>
            <p:ph type="body" sz="quarter" idx="1"/>
          </p:nvPr>
        </p:nvSpPr>
        <p:spPr>
          <a:xfrm>
            <a:off x="7608888" y="1955800"/>
            <a:ext cx="3932238" cy="3811588"/>
          </a:xfrm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</a:pPr>
            <a:r>
              <a:t>tmux</a:t>
            </a:r>
          </a:p>
          <a:p>
            <a:pPr lvl="1" marL="541421" indent="-160421">
              <a:buSzPct val="100000"/>
              <a:buChar char="•"/>
            </a:pPr>
            <a:r>
              <a:t>linux上的终端管理利器</a:t>
            </a:r>
          </a:p>
          <a:p>
            <a:pPr marL="160421" indent="-160421">
              <a:buSzPct val="100000"/>
              <a:buChar char="•"/>
            </a:pPr>
            <a:r>
              <a:t>ranger</a:t>
            </a:r>
          </a:p>
          <a:p>
            <a:pPr lvl="1" marL="541421" indent="-160421">
              <a:buSzPct val="100000"/>
              <a:buChar char="•"/>
            </a:pPr>
            <a:r>
              <a:t>unix上的以终端形式存在的文件管理利器</a:t>
            </a:r>
          </a:p>
        </p:txBody>
      </p:sp>
      <p:pic>
        <p:nvPicPr>
          <p:cNvPr id="193" name="tmux-ranger-demo.mov" descr="tmux-ranger-demo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69900" y="1443823"/>
            <a:ext cx="6394727" cy="39703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20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3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93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1. 什么是Vi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什么是Vim</a:t>
            </a:r>
          </a:p>
        </p:txBody>
      </p:sp>
      <p:sp>
        <p:nvSpPr>
          <p:cNvPr id="102" name="Vim 本质上就是一款文本编辑器，它在Vi的基础上改进和增加了很多特性。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Vim 本质上就是一款文本编辑器，它在Vi的基础上改进和增加了很多特性。</a:t>
            </a:r>
          </a:p>
          <a:p>
            <a:pPr/>
            <a:r>
              <a:t>Vim本身拥有自己的脚本语言Vimscript。</a:t>
            </a:r>
          </a:p>
          <a:p>
            <a:pPr/>
            <a:r>
              <a:t>Vim是高度可定制的文本编辑器，可以使用Vimscript达到高度可定制。</a:t>
            </a:r>
          </a:p>
          <a:p>
            <a:pPr/>
            <a:r>
              <a:t>Vim是开源的自由软件，不收费。</a:t>
            </a:r>
          </a:p>
          <a:p>
            <a:pPr/>
            <a:r>
              <a:t>Vim属于Unix生态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3. 当前的最优解决方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28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3. 当前的最优解决方案</a:t>
            </a:r>
          </a:p>
        </p:txBody>
      </p:sp>
      <p:sp>
        <p:nvSpPr>
          <p:cNvPr id="196" name="neovim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0736" indent="-280736">
              <a:buFontTx/>
            </a:pPr>
            <a:r>
              <a:t>neovim</a:t>
            </a:r>
          </a:p>
          <a:p>
            <a:pPr lvl="1" marL="661736" indent="-280736">
              <a:buFontTx/>
            </a:pPr>
            <a:r>
              <a:t>支持python2、python3、nodejs、ruby编写的组件</a:t>
            </a:r>
          </a:p>
          <a:p>
            <a:pPr lvl="1" marL="661736" indent="-280736">
              <a:buFontTx/>
            </a:pPr>
            <a:r>
              <a:t>可以通过shell调用go、java、c++这些语言编译后的执行文件</a:t>
            </a:r>
          </a:p>
          <a:p>
            <a:pPr lvl="1" marL="661736" indent="-280736">
              <a:buFontTx/>
            </a:pPr>
            <a:r>
              <a:t>因为以上的特质可以使用VSCode或Eclipse的组件</a:t>
            </a:r>
          </a:p>
          <a:p>
            <a:pPr lvl="1" marL="661736" indent="-280736">
              <a:buFontTx/>
            </a:pPr>
            <a:r>
              <a:t>生态还在扩大 调试的短板或许在不久的将来可以解决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五. 总结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五. 总结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总体来说vim是基于Unix环境下的优秀编辑器…"/>
          <p:cNvSpPr txBox="1"/>
          <p:nvPr>
            <p:ph type="body" idx="1"/>
          </p:nvPr>
        </p:nvSpPr>
        <p:spPr>
          <a:xfrm>
            <a:off x="838200" y="11525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280736" indent="-280736">
              <a:buFontTx/>
            </a:pPr>
            <a:r>
              <a:t>总体来说vim是基于Unix环境下的优秀编辑器</a:t>
            </a:r>
          </a:p>
          <a:p>
            <a:pPr marL="280736" indent="-280736">
              <a:buFontTx/>
            </a:pPr>
            <a:r>
              <a:t>Windows侧重点在GUI，内核主要借鉴了Dos和NT，Vim不能得到充分的发挥。</a:t>
            </a:r>
          </a:p>
          <a:p>
            <a:pPr marL="280736" indent="-280736">
              <a:buFontTx/>
            </a:pPr>
            <a:r>
              <a:t>Vim虽然有强大的近乎完美编辑功能，但目前来看在调试这一块是短板。</a:t>
            </a:r>
          </a:p>
          <a:p>
            <a:pPr marL="280736" indent="-280736">
              <a:buFontTx/>
            </a:pPr>
            <a:r>
              <a:t>配合其他工具一起使用，可以发挥更大功效。</a:t>
            </a:r>
          </a:p>
          <a:p>
            <a:pPr marL="280736" indent="-280736">
              <a:buFontTx/>
            </a:pPr>
            <a:r>
              <a:t>Vim一样可以打造自己的开发生态，不亚于emacs。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谢谢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谢谢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2. Vim 能做什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2. Vim 能做什么</a:t>
            </a:r>
          </a:p>
        </p:txBody>
      </p:sp>
      <p:sp>
        <p:nvSpPr>
          <p:cNvPr id="105" name="当记事本使用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当记事本使用</a:t>
            </a:r>
          </a:p>
          <a:p>
            <a:pPr/>
            <a:r>
              <a:t>当开发工具使用 支持所有语言</a:t>
            </a:r>
          </a:p>
          <a:p>
            <a:pPr/>
            <a:r>
              <a:t>完全不依赖鼠标 能大幅度提高字符输入效率</a:t>
            </a:r>
          </a:p>
          <a:p>
            <a:pPr/>
            <a:r>
              <a:t>结合Vim生态中的其他软件更好的在Unix环境工作</a:t>
            </a:r>
          </a:p>
          <a:p>
            <a:pPr/>
            <a:r>
              <a:t>通过shell配合操作系统与其它语言定制自己的开发环境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二. 基础语法"/>
          <p:cNvSpPr txBox="1"/>
          <p:nvPr>
            <p:ph type="title"/>
          </p:nvPr>
        </p:nvSpPr>
        <p:spPr>
          <a:xfrm>
            <a:off x="831850" y="1709738"/>
            <a:ext cx="10515600" cy="1816936"/>
          </a:xfrm>
          <a:prstGeom prst="rect">
            <a:avLst/>
          </a:prstGeom>
        </p:spPr>
        <p:txBody>
          <a:bodyPr/>
          <a:lstStyle/>
          <a:p>
            <a:pPr/>
            <a:r>
              <a:t>二. 基础语法</a:t>
            </a:r>
          </a:p>
        </p:txBody>
      </p:sp>
      <p:sp>
        <p:nvSpPr>
          <p:cNvPr id="108" name="1.设置…"/>
          <p:cNvSpPr txBox="1"/>
          <p:nvPr>
            <p:ph type="body" sz="half" idx="1"/>
          </p:nvPr>
        </p:nvSpPr>
        <p:spPr>
          <a:xfrm>
            <a:off x="831850" y="3780494"/>
            <a:ext cx="10515600" cy="2550456"/>
          </a:xfrm>
          <a:prstGeom prst="rect">
            <a:avLst/>
          </a:prstGeom>
        </p:spPr>
        <p:txBody>
          <a:bodyPr numCol="2" spcCol="525780"/>
          <a:lstStyle/>
          <a:p>
            <a:pPr>
              <a:defRPr>
                <a:solidFill>
                  <a:srgbClr val="535353"/>
                </a:solidFill>
              </a:defRPr>
            </a:pPr>
            <a:r>
              <a:t>1.设置</a:t>
            </a:r>
          </a:p>
          <a:p>
            <a:pPr>
              <a:defRPr>
                <a:solidFill>
                  <a:srgbClr val="535353"/>
                </a:solidFill>
              </a:defRPr>
            </a:pPr>
            <a:r>
              <a:t>2.模式</a:t>
            </a:r>
          </a:p>
          <a:p>
            <a:pPr>
              <a:defRPr>
                <a:solidFill>
                  <a:srgbClr val="535353"/>
                </a:solidFill>
              </a:defRPr>
            </a:pPr>
            <a:r>
              <a:t>3.操作符</a:t>
            </a:r>
          </a:p>
          <a:p>
            <a:pPr/>
          </a:p>
          <a:p>
            <a:pPr>
              <a:defRPr>
                <a:solidFill>
                  <a:srgbClr val="535353"/>
                </a:solidFill>
              </a:defRPr>
            </a:pPr>
            <a:r>
              <a:t>4.通用语法</a:t>
            </a:r>
          </a:p>
          <a:p>
            <a:pPr>
              <a:defRPr>
                <a:solidFill>
                  <a:srgbClr val="535353"/>
                </a:solidFill>
              </a:defRPr>
            </a:pPr>
            <a:r>
              <a:t>5.自定义扩展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1. 设置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设置</a:t>
            </a:r>
          </a:p>
        </p:txBody>
      </p:sp>
      <p:sp>
        <p:nvSpPr>
          <p:cNvPr id="111" name="配置文件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0" indent="228600">
              <a:buSzTx/>
              <a:buFontTx/>
              <a:buNone/>
            </a:pPr>
            <a:r>
              <a:t>配置文件</a:t>
            </a:r>
          </a:p>
          <a:p>
            <a:pPr lvl="2" marL="1390315" indent="-374315">
              <a:buFontTx/>
              <a:buAutoNum type="arabicPeriod" startAt="1"/>
            </a:pPr>
            <a:r>
              <a:t>vimrc</a:t>
            </a:r>
          </a:p>
          <a:p>
            <a:pPr lvl="3" marL="1600200" indent="-228600"/>
            <a:r>
              <a:t> 某个Unix用户的家目录下的入口配置文件</a:t>
            </a:r>
          </a:p>
          <a:p>
            <a:pPr lvl="3" marL="1600200" indent="-228600"/>
            <a:r>
              <a:t> 该用户登录后使用该.vimrc的配置文件</a:t>
            </a:r>
          </a:p>
          <a:p>
            <a:pPr lvl="3" marL="1600200" indent="-228600"/>
            <a:r>
              <a:t> 严格意义上.vim结尾的文件才是Vimscript</a:t>
            </a:r>
          </a:p>
          <a:p>
            <a:pPr lvl="2" marL="1390315" indent="-374315">
              <a:buFontTx/>
              <a:buAutoNum type="arabicPeriod" startAt="1"/>
            </a:pPr>
            <a:r>
              <a:t>source</a:t>
            </a:r>
          </a:p>
          <a:p>
            <a:pPr lvl="3" marL="1600200" indent="-228600"/>
            <a:r>
              <a:t> source命令可以立刻加载某个vim脚本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系统设置…"/>
          <p:cNvSpPr txBox="1"/>
          <p:nvPr>
            <p:ph type="body" idx="1"/>
          </p:nvPr>
        </p:nvSpPr>
        <p:spPr>
          <a:xfrm>
            <a:off x="838200" y="1091003"/>
            <a:ext cx="10515600" cy="5085960"/>
          </a:xfrm>
          <a:prstGeom prst="rect">
            <a:avLst/>
          </a:prstGeom>
        </p:spPr>
        <p:txBody>
          <a:bodyPr/>
          <a:lstStyle/>
          <a:p>
            <a:pPr lvl="1" marL="0" indent="228600">
              <a:buSzTx/>
              <a:buFontTx/>
              <a:buNone/>
            </a:pPr>
            <a:r>
              <a:t>系统设置</a:t>
            </a:r>
          </a:p>
          <a:p>
            <a:pPr lvl="2" marL="1390315" indent="-374315">
              <a:buFontTx/>
              <a:buAutoNum type="arabicPeriod" startAt="1"/>
            </a:pPr>
            <a:r>
              <a:t>系统命令</a:t>
            </a:r>
          </a:p>
          <a:p>
            <a:pPr lvl="3" marL="1600200" indent="-228600"/>
            <a:r>
              <a:t>filetype   文件类型识别</a:t>
            </a:r>
          </a:p>
          <a:p>
            <a:pPr lvl="3" marL="1600200" indent="-228600"/>
            <a:r>
              <a:t>set           设置vim内置的功能</a:t>
            </a:r>
          </a:p>
          <a:p>
            <a:pPr lvl="3" marL="1600200" indent="-228600"/>
            <a:r>
              <a:t>syntax     语法高亮</a:t>
            </a:r>
          </a:p>
          <a:p>
            <a:pPr lvl="3" marL="1600200" indent="-228600"/>
            <a:r>
              <a:t>autocmd 打开vim时自动执行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示例"/>
          <p:cNvSpPr txBox="1"/>
          <p:nvPr>
            <p:ph type="body" sz="quarter" idx="1"/>
          </p:nvPr>
        </p:nvSpPr>
        <p:spPr>
          <a:xfrm>
            <a:off x="838200" y="213154"/>
            <a:ext cx="10515600" cy="1357818"/>
          </a:xfrm>
          <a:prstGeom prst="rect">
            <a:avLst/>
          </a:prstGeom>
        </p:spPr>
        <p:txBody>
          <a:bodyPr/>
          <a:lstStyle/>
          <a:p>
            <a:pPr marL="374315" indent="-374315">
              <a:buFontTx/>
              <a:buAutoNum type="arabicPeriod" startAt="1"/>
            </a:pPr>
          </a:p>
          <a:p>
            <a:pPr marL="374315" indent="-374315">
              <a:buFontTx/>
              <a:buAutoNum type="arabicPeriod" startAt="2"/>
            </a:pPr>
            <a:r>
              <a:t>示例</a:t>
            </a:r>
          </a:p>
        </p:txBody>
      </p:sp>
      <p:sp>
        <p:nvSpPr>
          <p:cNvPr id="116" name=":filetype on                                    &quot; 文件类型识别开启…"/>
          <p:cNvSpPr txBox="1"/>
          <p:nvPr/>
        </p:nvSpPr>
        <p:spPr>
          <a:xfrm>
            <a:off x="145090" y="1341122"/>
            <a:ext cx="11901820" cy="53619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F785E9"/>
                </a:solidFill>
              </a:rPr>
              <a:t>filetype</a:t>
            </a:r>
            <a:r>
              <a:t> </a:t>
            </a:r>
            <a:r>
              <a:rPr>
                <a:solidFill>
                  <a:srgbClr val="81D89B"/>
                </a:solidFill>
              </a:rPr>
              <a:t>on</a:t>
            </a:r>
            <a:r>
              <a:t>                                    </a:t>
            </a:r>
            <a:r>
              <a:rPr>
                <a:solidFill>
                  <a:srgbClr val="00CFEC"/>
                </a:solidFill>
              </a:rPr>
              <a:t>" 文件类型识别开启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F785E9"/>
                </a:solidFill>
              </a:rPr>
              <a:t>filetype</a:t>
            </a:r>
            <a:r>
              <a:t> </a:t>
            </a:r>
            <a:r>
              <a:rPr>
                <a:solidFill>
                  <a:srgbClr val="81D89B"/>
                </a:solidFill>
              </a:rPr>
              <a:t>indent on</a:t>
            </a:r>
            <a:r>
              <a:t>                             </a:t>
            </a:r>
            <a:r>
              <a:rPr>
                <a:solidFill>
                  <a:srgbClr val="00CFEC"/>
                </a:solidFill>
              </a:rPr>
              <a:t>" 开启缩进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F785E9"/>
                </a:solidFill>
              </a:rPr>
              <a:t>filetype</a:t>
            </a:r>
            <a:r>
              <a:t> </a:t>
            </a:r>
            <a:r>
              <a:rPr>
                <a:solidFill>
                  <a:srgbClr val="81D89B"/>
                </a:solidFill>
              </a:rPr>
              <a:t>plugin on</a:t>
            </a:r>
            <a:r>
              <a:t>                             </a:t>
            </a:r>
            <a:r>
              <a:rPr>
                <a:solidFill>
                  <a:srgbClr val="00CFEC"/>
                </a:solidFill>
              </a:rPr>
              <a:t>" 开启插件</a:t>
            </a: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 b="1">
                <a:solidFill>
                  <a:srgbClr val="E4E100"/>
                </a:solidFill>
              </a:rPr>
              <a:t>set</a:t>
            </a:r>
            <a:r>
              <a:rPr>
                <a:solidFill>
                  <a:srgbClr val="000000"/>
                </a:solidFill>
              </a:rPr>
              <a:t> </a:t>
            </a:r>
            <a:r>
              <a:t>fencs</a:t>
            </a:r>
            <a:r>
              <a:rPr>
                <a:solidFill>
                  <a:srgbClr val="C0D08B"/>
                </a:solidFill>
              </a:rPr>
              <a:t>=</a:t>
            </a:r>
            <a:r>
              <a:t>utf</a:t>
            </a:r>
            <a:r>
              <a:rPr>
                <a:solidFill>
                  <a:srgbClr val="C0D08B"/>
                </a:solidFill>
              </a:rPr>
              <a:t>-</a:t>
            </a:r>
            <a:r>
              <a:rPr>
                <a:solidFill>
                  <a:srgbClr val="00B7F9"/>
                </a:solidFill>
              </a:rPr>
              <a:t>8</a:t>
            </a:r>
            <a:r>
              <a:rPr>
                <a:solidFill>
                  <a:srgbClr val="C0D08B"/>
                </a:solidFill>
              </a:rPr>
              <a:t>,</a:t>
            </a:r>
            <a:r>
              <a:t>chinese fenc</a:t>
            </a:r>
            <a:r>
              <a:rPr>
                <a:solidFill>
                  <a:srgbClr val="C0D08B"/>
                </a:solidFill>
              </a:rPr>
              <a:t>=</a:t>
            </a:r>
            <a:r>
              <a:t>utf</a:t>
            </a:r>
            <a:r>
              <a:rPr>
                <a:solidFill>
                  <a:srgbClr val="C0D08B"/>
                </a:solidFill>
              </a:rPr>
              <a:t>-</a:t>
            </a:r>
            <a:r>
              <a:rPr>
                <a:solidFill>
                  <a:srgbClr val="00B7F9"/>
                </a:solidFill>
              </a:rPr>
              <a:t>8</a:t>
            </a:r>
            <a:r>
              <a:rPr>
                <a:solidFill>
                  <a:srgbClr val="000000"/>
                </a:solidFill>
              </a:rPr>
              <a:t> </a:t>
            </a:r>
            <a:r>
              <a:t>enc</a:t>
            </a:r>
            <a:r>
              <a:rPr>
                <a:solidFill>
                  <a:srgbClr val="C0D08B"/>
                </a:solidFill>
              </a:rPr>
              <a:t>=</a:t>
            </a:r>
            <a:r>
              <a:t>utf</a:t>
            </a:r>
            <a:r>
              <a:rPr>
                <a:solidFill>
                  <a:srgbClr val="C0D08B"/>
                </a:solidFill>
              </a:rPr>
              <a:t>-</a:t>
            </a:r>
            <a:r>
              <a:rPr>
                <a:solidFill>
                  <a:srgbClr val="00B7F9"/>
                </a:solidFill>
              </a:rPr>
              <a:t>8</a:t>
            </a:r>
            <a:r>
              <a:rPr>
                <a:solidFill>
                  <a:srgbClr val="000000"/>
                </a:solidFill>
              </a:rPr>
              <a:t>   </a:t>
            </a:r>
            <a:r>
              <a:rPr>
                <a:solidFill>
                  <a:srgbClr val="00CFEC"/>
                </a:solidFill>
              </a:rPr>
              <a:t>" 编码设置成UTF-8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F785E9"/>
                </a:solidFill>
              </a:rPr>
              <a:t>syntax</a:t>
            </a:r>
            <a:r>
              <a:t> </a:t>
            </a:r>
            <a:r>
              <a:rPr>
                <a:solidFill>
                  <a:srgbClr val="81D89B"/>
                </a:solidFill>
              </a:rPr>
              <a:t>on</a:t>
            </a:r>
            <a:r>
              <a:t>                                      </a:t>
            </a:r>
            <a:r>
              <a:rPr>
                <a:solidFill>
                  <a:srgbClr val="00CFEC"/>
                </a:solidFill>
              </a:rPr>
              <a:t>" 代码高亮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augroup</a:t>
            </a:r>
            <a:r>
              <a:rPr b="0">
                <a:solidFill>
                  <a:srgbClr val="000000"/>
                </a:solidFill>
              </a:rPr>
              <a:t> </a:t>
            </a:r>
            <a:r>
              <a:rPr b="0">
                <a:solidFill>
                  <a:srgbClr val="81D89B"/>
                </a:solidFill>
              </a:rPr>
              <a:t>basic</a:t>
            </a:r>
            <a:endParaRPr b="0"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0">
                <a:solidFill>
                  <a:srgbClr val="000000"/>
                </a:solidFill>
              </a:rPr>
              <a:t>  </a:t>
            </a:r>
            <a:r>
              <a:t>autocmd</a:t>
            </a:r>
            <a:r>
              <a:rPr b="0">
                <a:solidFill>
                  <a:srgbClr val="C0D08B"/>
                </a:solidFill>
              </a:rPr>
              <a:t>!</a:t>
            </a:r>
            <a:endParaRPr b="0"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</a:t>
            </a:r>
            <a:r>
              <a:rPr b="1">
                <a:solidFill>
                  <a:srgbClr val="E4E100"/>
                </a:solidFill>
              </a:rPr>
              <a:t>autocmd</a:t>
            </a:r>
            <a:r>
              <a:rPr>
                <a:solidFill>
                  <a:srgbClr val="000000"/>
                </a:solidFill>
              </a:rPr>
              <a:t> </a:t>
            </a:r>
            <a:r>
              <a:t>BufReadPost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* :</a:t>
            </a:r>
            <a:r>
              <a:rPr b="1">
                <a:solidFill>
                  <a:srgbClr val="E4E100"/>
                </a:solidFill>
              </a:rPr>
              <a:t>let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</a:rPr>
              <a:t>&amp;t_ut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E000"/>
                </a:solidFill>
              </a:rPr>
              <a:t>''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</a:t>
            </a:r>
            <a:r>
              <a:rPr b="1">
                <a:solidFill>
                  <a:srgbClr val="E4E100"/>
                </a:solidFill>
              </a:rPr>
              <a:t>autocmd</a:t>
            </a:r>
            <a:r>
              <a:rPr>
                <a:solidFill>
                  <a:srgbClr val="000000"/>
                </a:solidFill>
              </a:rPr>
              <a:t> </a:t>
            </a:r>
            <a:r>
              <a:t>BufReadPost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* :</a:t>
            </a:r>
            <a:r>
              <a:rPr b="1">
                <a:solidFill>
                  <a:srgbClr val="E4E100"/>
                </a:solidFill>
              </a:rPr>
              <a:t>set</a:t>
            </a:r>
            <a:r>
              <a:rPr>
                <a:solidFill>
                  <a:srgbClr val="000000"/>
                </a:solidFill>
              </a:rPr>
              <a:t> </a:t>
            </a:r>
            <a:r>
              <a:t>expandtab</a:t>
            </a:r>
            <a:r>
              <a:rPr>
                <a:solidFill>
                  <a:srgbClr val="000000"/>
                </a:solidFill>
              </a:rPr>
              <a:t>          </a:t>
            </a:r>
            <a:r>
              <a:rPr>
                <a:solidFill>
                  <a:srgbClr val="00CFEC"/>
                </a:solidFill>
              </a:rPr>
              <a:t>" tab转化成空格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</a:t>
            </a:r>
            <a:r>
              <a:rPr b="1">
                <a:solidFill>
                  <a:srgbClr val="E4E100"/>
                </a:solidFill>
              </a:rPr>
              <a:t>autocmd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BufReadPost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* :</a:t>
            </a:r>
            <a:r>
              <a:rPr b="1">
                <a:solidFill>
                  <a:srgbClr val="E4E100"/>
                </a:solidFill>
              </a:rPr>
              <a:t>set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smarttab</a:t>
            </a:r>
            <a:r>
              <a:rPr>
                <a:solidFill>
                  <a:srgbClr val="000000"/>
                </a:solidFill>
              </a:rPr>
              <a:t>           </a:t>
            </a:r>
            <a:r>
              <a:t>" 智能判断缩进的空格数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</a:t>
            </a:r>
            <a:r>
              <a:rPr b="1">
                <a:solidFill>
                  <a:srgbClr val="E4E100"/>
                </a:solidFill>
              </a:rPr>
              <a:t>autocmd</a:t>
            </a:r>
            <a:r>
              <a:rPr>
                <a:solidFill>
                  <a:srgbClr val="000000"/>
                </a:solidFill>
              </a:rPr>
              <a:t> </a:t>
            </a:r>
            <a:r>
              <a:t>BufReadPost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* :</a:t>
            </a:r>
            <a:r>
              <a:rPr b="1">
                <a:solidFill>
                  <a:srgbClr val="E4E100"/>
                </a:solidFill>
              </a:rPr>
              <a:t>set</a:t>
            </a:r>
            <a:r>
              <a:rPr>
                <a:solidFill>
                  <a:srgbClr val="000000"/>
                </a:solidFill>
              </a:rPr>
              <a:t> </a:t>
            </a:r>
            <a:r>
              <a:t>autoindent</a:t>
            </a:r>
            <a:r>
              <a:rPr>
                <a:solidFill>
                  <a:srgbClr val="000000"/>
                </a:solidFill>
              </a:rPr>
              <a:t>         </a:t>
            </a:r>
            <a:r>
              <a:rPr>
                <a:solidFill>
                  <a:srgbClr val="00CFEC"/>
                </a:solidFill>
              </a:rPr>
              <a:t>" 自动缩进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</a:t>
            </a:r>
            <a:r>
              <a:rPr b="1">
                <a:solidFill>
                  <a:srgbClr val="E4E100"/>
                </a:solidFill>
              </a:rPr>
              <a:t>autocmd</a:t>
            </a:r>
            <a:r>
              <a:t> </a:t>
            </a:r>
            <a:r>
              <a:rPr>
                <a:solidFill>
                  <a:srgbClr val="81D89B"/>
                </a:solidFill>
              </a:rPr>
              <a:t>BufReadPost</a:t>
            </a:r>
            <a:r>
              <a:t> </a:t>
            </a:r>
            <a:r>
              <a:rPr>
                <a:solidFill>
                  <a:srgbClr val="C0D08B"/>
                </a:solidFill>
              </a:rPr>
              <a:t>* :</a:t>
            </a: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number</a:t>
            </a:r>
            <a:r>
              <a:t>             </a:t>
            </a:r>
            <a:r>
              <a:rPr>
                <a:solidFill>
                  <a:srgbClr val="00CFEC"/>
                </a:solidFill>
              </a:rPr>
              <a:t>" 开启行号</a:t>
            </a:r>
          </a:p>
          <a:p>
            <a:pPr defTabSz="457200">
              <a:defRPr>
                <a:solidFill>
                  <a:srgbClr val="81D89B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</a:t>
            </a:r>
            <a:r>
              <a:rPr b="1">
                <a:solidFill>
                  <a:srgbClr val="E4E100"/>
                </a:solidFill>
              </a:rPr>
              <a:t>autocmd</a:t>
            </a:r>
            <a:r>
              <a:rPr>
                <a:solidFill>
                  <a:srgbClr val="000000"/>
                </a:solidFill>
              </a:rPr>
              <a:t> </a:t>
            </a:r>
            <a:r>
              <a:t>BufReadPost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* :</a:t>
            </a:r>
            <a:r>
              <a:rPr b="1">
                <a:solidFill>
                  <a:srgbClr val="E4E100"/>
                </a:solidFill>
              </a:rPr>
              <a:t>set</a:t>
            </a:r>
            <a:r>
              <a:rPr>
                <a:solidFill>
                  <a:srgbClr val="000000"/>
                </a:solidFill>
              </a:rPr>
              <a:t> </a:t>
            </a:r>
            <a:r>
              <a:t>relativenumber</a:t>
            </a:r>
            <a:r>
              <a:rPr>
                <a:solidFill>
                  <a:srgbClr val="000000"/>
                </a:solidFill>
              </a:rPr>
              <a:t>     </a:t>
            </a:r>
            <a:r>
              <a:rPr>
                <a:solidFill>
                  <a:srgbClr val="00CFEC"/>
                </a:solidFill>
              </a:rPr>
              <a:t>" 开启相对行号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E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>
                <a:solidFill>
                  <a:srgbClr val="000000"/>
                </a:solidFill>
              </a:rPr>
              <a:t>  </a:t>
            </a:r>
            <a:r>
              <a:rPr b="1">
                <a:solidFill>
                  <a:srgbClr val="E4E100"/>
                </a:solidFill>
              </a:rPr>
              <a:t>autocmd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BufReadPost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*</a:t>
            </a:r>
            <a:r>
              <a:rPr>
                <a:solidFill>
                  <a:srgbClr val="000000"/>
                </a:solidFill>
              </a:rPr>
              <a:t> </a:t>
            </a:r>
            <a:r>
              <a:rPr b="1">
                <a:solidFill>
                  <a:srgbClr val="E4E100"/>
                </a:solidFill>
              </a:rPr>
              <a:t>if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9300"/>
                </a:solidFill>
              </a:rPr>
              <a:t>line</a:t>
            </a:r>
            <a:r>
              <a:rPr>
                <a:solidFill>
                  <a:srgbClr val="C0D08B"/>
                </a:solidFill>
              </a:rPr>
              <a:t>(</a:t>
            </a:r>
            <a:r>
              <a:t>"'</a:t>
            </a:r>
            <a:r>
              <a:rPr>
                <a:solidFill>
                  <a:srgbClr val="00E5F5"/>
                </a:solidFill>
              </a:rPr>
              <a:t>\"</a:t>
            </a:r>
            <a:r>
              <a:t>") &gt; 1 &amp;&amp; line("'</a:t>
            </a:r>
            <a:r>
              <a:rPr>
                <a:solidFill>
                  <a:srgbClr val="00E5F5"/>
                </a:solidFill>
              </a:rPr>
              <a:t>\"</a:t>
            </a:r>
            <a:r>
              <a:t>"</a:t>
            </a:r>
            <a:r>
              <a:rPr>
                <a:solidFill>
                  <a:srgbClr val="C0D08B"/>
                </a:solidFill>
              </a:rPr>
              <a:t>) &lt;=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9300"/>
                </a:solidFill>
              </a:rPr>
              <a:t>line</a:t>
            </a:r>
            <a:r>
              <a:rPr>
                <a:solidFill>
                  <a:srgbClr val="C0D08B"/>
                </a:solidFill>
              </a:rPr>
              <a:t>(</a:t>
            </a:r>
            <a:r>
              <a:t>"$"</a:t>
            </a:r>
            <a:r>
              <a:rPr>
                <a:solidFill>
                  <a:srgbClr val="C0D08B"/>
                </a:solidFill>
              </a:rPr>
              <a:t>) |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exe</a:t>
            </a:r>
            <a:r>
              <a:rPr>
                <a:solidFill>
                  <a:srgbClr val="000000"/>
                </a:solidFill>
              </a:rPr>
              <a:t> </a:t>
            </a:r>
            <a:r>
              <a:t>"normal! g'</a:t>
            </a:r>
            <a:r>
              <a:rPr>
                <a:solidFill>
                  <a:srgbClr val="00E5F5"/>
                </a:solidFill>
              </a:rPr>
              <a:t>\"</a:t>
            </a:r>
            <a:r>
              <a:t>" | endif "</a:t>
            </a:r>
            <a:r>
              <a:rPr>
                <a:solidFill>
                  <a:srgbClr val="81D89B"/>
                </a:solidFill>
              </a:rPr>
              <a:t> 记录上一次文件抒写点</a:t>
            </a:r>
            <a:endParaRPr>
              <a:solidFill>
                <a:srgbClr val="000000"/>
              </a:solidFill>
            </a:endParaRPr>
          </a:p>
          <a:p>
            <a:pPr defTabSz="457200">
              <a:defRPr b="1">
                <a:solidFill>
                  <a:srgbClr val="E4E1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augroup END</a:t>
            </a:r>
            <a:endParaRPr b="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et mouse=a                   &quot; 开启鼠标控制…"/>
          <p:cNvSpPr txBox="1"/>
          <p:nvPr/>
        </p:nvSpPr>
        <p:spPr>
          <a:xfrm>
            <a:off x="99437" y="873846"/>
            <a:ext cx="11993127" cy="57429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mouse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81D89B"/>
                </a:solidFill>
              </a:rPr>
              <a:t>a</a:t>
            </a:r>
            <a:r>
              <a:t>                   </a:t>
            </a:r>
            <a:r>
              <a:rPr>
                <a:solidFill>
                  <a:srgbClr val="00CFEC"/>
                </a:solidFill>
              </a:rPr>
              <a:t>" 开启鼠标控制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cursorline</a:t>
            </a:r>
            <a:r>
              <a:t>                </a:t>
            </a:r>
            <a:r>
              <a:rPr>
                <a:solidFill>
                  <a:srgbClr val="00CFEC"/>
                </a:solidFill>
              </a:rPr>
              <a:t>" 光标所处行高亮</a:t>
            </a: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" set cursorcolumn            " 光标所处列高亮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guicursor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81D89B"/>
                </a:solidFill>
              </a:rPr>
              <a:t>i</a:t>
            </a: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81D89B"/>
                </a:solidFill>
              </a:rPr>
              <a:t>ver50</a:t>
            </a:r>
            <a:r>
              <a:rPr>
                <a:solidFill>
                  <a:srgbClr val="C0D08B"/>
                </a:solidFill>
              </a:rPr>
              <a:t>-</a:t>
            </a:r>
            <a:r>
              <a:rPr>
                <a:solidFill>
                  <a:srgbClr val="81D89B"/>
                </a:solidFill>
              </a:rPr>
              <a:t>iCursor</a:t>
            </a:r>
            <a:r>
              <a:rPr>
                <a:solidFill>
                  <a:srgbClr val="C0D08B"/>
                </a:solidFill>
              </a:rPr>
              <a:t>-</a:t>
            </a:r>
            <a:r>
              <a:rPr>
                <a:solidFill>
                  <a:srgbClr val="81D89B"/>
                </a:solidFill>
              </a:rPr>
              <a:t>blinkon1</a:t>
            </a:r>
            <a:r>
              <a:rPr>
                <a:solidFill>
                  <a:srgbClr val="C0D08B"/>
                </a:solidFill>
              </a:rPr>
              <a:t>,</a:t>
            </a:r>
            <a:r>
              <a:rPr>
                <a:solidFill>
                  <a:srgbClr val="81D89B"/>
                </a:solidFill>
              </a:rPr>
              <a:t>n</a:t>
            </a:r>
            <a:r>
              <a:rPr>
                <a:solidFill>
                  <a:srgbClr val="C0D08B"/>
                </a:solidFill>
              </a:rPr>
              <a:t>-</a:t>
            </a:r>
            <a:r>
              <a:rPr>
                <a:solidFill>
                  <a:srgbClr val="81D89B"/>
                </a:solidFill>
              </a:rPr>
              <a:t>c</a:t>
            </a:r>
            <a:r>
              <a:rPr>
                <a:solidFill>
                  <a:srgbClr val="C0D08B"/>
                </a:solidFill>
              </a:rPr>
              <a:t>-</a:t>
            </a:r>
            <a:r>
              <a:rPr>
                <a:solidFill>
                  <a:srgbClr val="81D89B"/>
                </a:solidFill>
              </a:rPr>
              <a:t>v</a:t>
            </a: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81D89B"/>
                </a:solidFill>
              </a:rPr>
              <a:t>block</a:t>
            </a:r>
            <a:r>
              <a:rPr>
                <a:solidFill>
                  <a:srgbClr val="C0D08B"/>
                </a:solidFill>
              </a:rPr>
              <a:t>-</a:t>
            </a:r>
            <a:r>
              <a:rPr>
                <a:solidFill>
                  <a:srgbClr val="81D89B"/>
                </a:solidFill>
              </a:rPr>
              <a:t>ncvCursor</a:t>
            </a:r>
            <a:r>
              <a:rPr>
                <a:solidFill>
                  <a:srgbClr val="C0D08B"/>
                </a:solidFill>
              </a:rPr>
              <a:t>-</a:t>
            </a:r>
            <a:r>
              <a:rPr>
                <a:solidFill>
                  <a:srgbClr val="81D89B"/>
                </a:solidFill>
              </a:rPr>
              <a:t>blinkoff1</a:t>
            </a:r>
            <a:r>
              <a:rPr>
                <a:solidFill>
                  <a:srgbClr val="000000"/>
                </a:solidFill>
              </a:rPr>
              <a:t>  </a:t>
            </a:r>
            <a:r>
              <a:t>" 光标normal模式时静止, insert模式闪烁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list</a:t>
            </a:r>
            <a:r>
              <a:t>                      </a:t>
            </a:r>
            <a:r>
              <a:rPr>
                <a:solidFill>
                  <a:srgbClr val="00CFEC"/>
                </a:solidFill>
              </a:rPr>
              <a:t>" 显示特殊字符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nowrap</a:t>
            </a:r>
            <a:r>
              <a:t>                    </a:t>
            </a:r>
            <a:r>
              <a:rPr>
                <a:solidFill>
                  <a:srgbClr val="00CFEC"/>
                </a:solidFill>
              </a:rPr>
              <a:t>" 越界的行不换行</a:t>
            </a: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foldmethod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81D89B"/>
                </a:solidFill>
              </a:rPr>
              <a:t>indent</a:t>
            </a:r>
            <a:r>
              <a:rPr>
                <a:solidFill>
                  <a:srgbClr val="000000"/>
                </a:solidFill>
              </a:rPr>
              <a:t>         </a:t>
            </a:r>
            <a:r>
              <a:t>" 按照缩进的方式进行折叠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foldlevel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B7F9"/>
                </a:solidFill>
              </a:rPr>
              <a:t>99</a:t>
            </a:r>
            <a:r>
              <a:t>              </a:t>
            </a:r>
            <a:r>
              <a:rPr>
                <a:solidFill>
                  <a:srgbClr val="00CFEC"/>
                </a:solidFill>
              </a:rPr>
              <a:t>" 折叠等级设置为99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foldenable</a:t>
            </a:r>
            <a:r>
              <a:t>                </a:t>
            </a:r>
            <a:r>
              <a:rPr>
                <a:solidFill>
                  <a:srgbClr val="00CFEC"/>
                </a:solidFill>
              </a:rPr>
              <a:t>" 开启折叠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hlsearch</a:t>
            </a:r>
            <a:r>
              <a:t>                  </a:t>
            </a:r>
            <a:r>
              <a:rPr>
                <a:solidFill>
                  <a:srgbClr val="00CFEC"/>
                </a:solidFill>
              </a:rPr>
              <a:t>" 高亮查询的结果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incsearch</a:t>
            </a:r>
            <a:r>
              <a:t>                 </a:t>
            </a:r>
            <a:r>
              <a:rPr>
                <a:solidFill>
                  <a:srgbClr val="00CFEC"/>
                </a:solidFill>
              </a:rPr>
              <a:t>" 在输入搜索字符时就高亮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ignorecase</a:t>
            </a:r>
            <a:r>
              <a:t>                </a:t>
            </a:r>
            <a:r>
              <a:rPr>
                <a:solidFill>
                  <a:srgbClr val="00CFEC"/>
                </a:solidFill>
              </a:rPr>
              <a:t>" 忽略大小写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smartcase</a:t>
            </a:r>
            <a:r>
              <a:t>                 </a:t>
            </a:r>
            <a:r>
              <a:rPr>
                <a:solidFill>
                  <a:srgbClr val="00CFEC"/>
                </a:solidFill>
              </a:rPr>
              <a:t>" 如果包含大写就区分大小写</a:t>
            </a: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scrolloff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B7F9"/>
                </a:solidFill>
              </a:rPr>
              <a:t>5</a:t>
            </a:r>
            <a:r>
              <a:t>               </a:t>
            </a:r>
            <a:r>
              <a:rPr>
                <a:solidFill>
                  <a:srgbClr val="00CFEC"/>
                </a:solidFill>
              </a:rPr>
              <a:t>" 滚动激活的边距</a:t>
            </a:r>
          </a:p>
          <a:p>
            <a:pPr defTabSz="457200">
              <a:defRPr>
                <a:solidFill>
                  <a:srgbClr val="00CFEC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81D89B"/>
                </a:solidFill>
              </a:rPr>
              <a:t>listchars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81D89B"/>
                </a:solidFill>
              </a:rPr>
              <a:t>tab</a:t>
            </a: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81D89B"/>
                </a:solidFill>
              </a:rPr>
              <a:t>▸\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C0D08B"/>
                </a:solidFill>
              </a:rPr>
              <a:t>,</a:t>
            </a:r>
            <a:r>
              <a:rPr>
                <a:solidFill>
                  <a:srgbClr val="81D89B"/>
                </a:solidFill>
              </a:rPr>
              <a:t>trail</a:t>
            </a:r>
            <a:r>
              <a:rPr>
                <a:solidFill>
                  <a:srgbClr val="C0D08B"/>
                </a:solidFill>
              </a:rPr>
              <a:t>:</a:t>
            </a:r>
            <a:r>
              <a:rPr>
                <a:solidFill>
                  <a:srgbClr val="81D89B"/>
                </a:solidFill>
              </a:rPr>
              <a:t>▫</a:t>
            </a:r>
            <a:r>
              <a:rPr>
                <a:solidFill>
                  <a:srgbClr val="000000"/>
                </a:solidFill>
              </a:rPr>
              <a:t> </a:t>
            </a:r>
            <a:r>
              <a:t>" 特殊字符展示的效果</a:t>
            </a:r>
            <a:endParaRPr>
              <a:solidFill>
                <a:srgbClr val="000000"/>
              </a:solidFill>
            </a:endParaRPr>
          </a:p>
          <a:p>
            <a:pPr defTabSz="457200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>
                <a:solidFill>
                  <a:srgbClr val="E4E100"/>
                </a:solidFill>
              </a:rPr>
              <a:t>set</a:t>
            </a:r>
            <a:r>
              <a:t> </a:t>
            </a:r>
            <a:r>
              <a:rPr>
                <a:solidFill>
                  <a:srgbClr val="81D89B"/>
                </a:solidFill>
              </a:rPr>
              <a:t>laststatus</a:t>
            </a:r>
            <a:r>
              <a:rPr>
                <a:solidFill>
                  <a:srgbClr val="C0D08B"/>
                </a:solidFill>
              </a:rPr>
              <a:t>=</a:t>
            </a:r>
            <a:r>
              <a:rPr>
                <a:solidFill>
                  <a:srgbClr val="00B7F9"/>
                </a:solidFill>
              </a:rPr>
              <a:t>2</a:t>
            </a:r>
            <a:r>
              <a:t>              </a:t>
            </a:r>
            <a:r>
              <a:rPr>
                <a:solidFill>
                  <a:srgbClr val="00CFEC"/>
                </a:solidFill>
              </a:rPr>
              <a:t>" 开启状态行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第一PPT，www.1ppt.com">
  <a:themeElements>
    <a:clrScheme name="第一PPT，www.1ppt.c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第一PPT，www.1ppt.com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第一PPT，www.1ppt.c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第一PPT，www.1ppt.com">
  <a:themeElements>
    <a:clrScheme name="第一PPT，www.1ppt.c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第一PPT，www.1ppt.com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第一PPT，www.1ppt.c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